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1"/>
  </p:sldMasterIdLst>
  <p:sldIdLst>
    <p:sldId id="256" r:id="rId2"/>
    <p:sldId id="283" r:id="rId3"/>
    <p:sldId id="285" r:id="rId4"/>
    <p:sldId id="286" r:id="rId5"/>
    <p:sldId id="288" r:id="rId6"/>
    <p:sldId id="278" r:id="rId7"/>
    <p:sldId id="277" r:id="rId8"/>
    <p:sldId id="287" r:id="rId9"/>
    <p:sldId id="276" r:id="rId10"/>
    <p:sldId id="279" r:id="rId11"/>
    <p:sldId id="258" r:id="rId12"/>
    <p:sldId id="261" r:id="rId13"/>
    <p:sldId id="259" r:id="rId14"/>
    <p:sldId id="260" r:id="rId15"/>
    <p:sldId id="262" r:id="rId16"/>
    <p:sldId id="289"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Arial" charset="0"/>
      </a:defRPr>
    </a:lvl1pPr>
    <a:lvl2pPr marL="457200" algn="l" rtl="0" fontAlgn="base">
      <a:spcBef>
        <a:spcPct val="0"/>
      </a:spcBef>
      <a:spcAft>
        <a:spcPct val="0"/>
      </a:spcAft>
      <a:defRPr kern="1200">
        <a:solidFill>
          <a:schemeClr val="tx1"/>
        </a:solidFill>
        <a:latin typeface="Century Gothic" pitchFamily="34" charset="0"/>
        <a:ea typeface="+mn-ea"/>
        <a:cs typeface="Arial" charset="0"/>
      </a:defRPr>
    </a:lvl2pPr>
    <a:lvl3pPr marL="914400" algn="l" rtl="0" fontAlgn="base">
      <a:spcBef>
        <a:spcPct val="0"/>
      </a:spcBef>
      <a:spcAft>
        <a:spcPct val="0"/>
      </a:spcAft>
      <a:defRPr kern="1200">
        <a:solidFill>
          <a:schemeClr val="tx1"/>
        </a:solidFill>
        <a:latin typeface="Century Gothic" pitchFamily="34" charset="0"/>
        <a:ea typeface="+mn-ea"/>
        <a:cs typeface="Arial" charset="0"/>
      </a:defRPr>
    </a:lvl3pPr>
    <a:lvl4pPr marL="1371600" algn="l" rtl="0" fontAlgn="base">
      <a:spcBef>
        <a:spcPct val="0"/>
      </a:spcBef>
      <a:spcAft>
        <a:spcPct val="0"/>
      </a:spcAft>
      <a:defRPr kern="1200">
        <a:solidFill>
          <a:schemeClr val="tx1"/>
        </a:solidFill>
        <a:latin typeface="Century Gothic" pitchFamily="34" charset="0"/>
        <a:ea typeface="+mn-ea"/>
        <a:cs typeface="Arial" charset="0"/>
      </a:defRPr>
    </a:lvl4pPr>
    <a:lvl5pPr marL="1828800" algn="l" rtl="0" fontAlgn="base">
      <a:spcBef>
        <a:spcPct val="0"/>
      </a:spcBef>
      <a:spcAft>
        <a:spcPct val="0"/>
      </a:spcAft>
      <a:defRPr kern="1200">
        <a:solidFill>
          <a:schemeClr val="tx1"/>
        </a:solidFill>
        <a:latin typeface="Century Gothic" pitchFamily="34" charset="0"/>
        <a:ea typeface="+mn-ea"/>
        <a:cs typeface="Arial" charset="0"/>
      </a:defRPr>
    </a:lvl5pPr>
    <a:lvl6pPr marL="2286000" algn="l" defTabSz="914400" rtl="0" eaLnBrk="1" latinLnBrk="0" hangingPunct="1">
      <a:defRPr kern="1200">
        <a:solidFill>
          <a:schemeClr val="tx1"/>
        </a:solidFill>
        <a:latin typeface="Century Gothic" pitchFamily="34" charset="0"/>
        <a:ea typeface="+mn-ea"/>
        <a:cs typeface="Arial" charset="0"/>
      </a:defRPr>
    </a:lvl6pPr>
    <a:lvl7pPr marL="2743200" algn="l" defTabSz="914400" rtl="0" eaLnBrk="1" latinLnBrk="0" hangingPunct="1">
      <a:defRPr kern="1200">
        <a:solidFill>
          <a:schemeClr val="tx1"/>
        </a:solidFill>
        <a:latin typeface="Century Gothic" pitchFamily="34" charset="0"/>
        <a:ea typeface="+mn-ea"/>
        <a:cs typeface="Arial" charset="0"/>
      </a:defRPr>
    </a:lvl7pPr>
    <a:lvl8pPr marL="3200400" algn="l" defTabSz="914400" rtl="0" eaLnBrk="1" latinLnBrk="0" hangingPunct="1">
      <a:defRPr kern="1200">
        <a:solidFill>
          <a:schemeClr val="tx1"/>
        </a:solidFill>
        <a:latin typeface="Century Gothic" pitchFamily="34" charset="0"/>
        <a:ea typeface="+mn-ea"/>
        <a:cs typeface="Arial" charset="0"/>
      </a:defRPr>
    </a:lvl8pPr>
    <a:lvl9pPr marL="3657600" algn="l" defTabSz="914400" rtl="0" eaLnBrk="1" latinLnBrk="0" hangingPunct="1">
      <a:defRPr kern="1200">
        <a:solidFill>
          <a:schemeClr val="tx1"/>
        </a:solidFill>
        <a:latin typeface="Century Gothic"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37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0"/>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39"/>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36"/>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37"/>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38"/>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33"/>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ectangle 34"/>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1" name="Rectangle 30"/>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Rectangle 31"/>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 name="Freeform 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Freeform 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Hexagon 1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Hexagon 1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12"/>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13"/>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14"/>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reeform 15"/>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Hexagon 16"/>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17"/>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18"/>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19"/>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20"/>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21"/>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22"/>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23"/>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24"/>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Freeform 25"/>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26"/>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3" name="Rectangle 42"/>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Rectangle 43"/>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45"/>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a:lvl1pPr>
          </a:lstStyle>
          <a:p>
            <a:pPr>
              <a:defRPr/>
            </a:pPr>
            <a:fld id="{CC130CFC-6906-417E-B1E3-C5488942EFE8}" type="datetimeFigureOut">
              <a:rPr lang="en-US"/>
              <a:pPr>
                <a:defRPr/>
              </a:pPr>
              <a:t>11/21/2011</a:t>
            </a:fld>
            <a:endParaRPr lang="en-US"/>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4649788" y="5719763"/>
            <a:ext cx="642937" cy="365125"/>
          </a:xfrm>
        </p:spPr>
        <p:txBody>
          <a:bodyPr/>
          <a:lstStyle>
            <a:lvl1pPr>
              <a:defRPr>
                <a:solidFill>
                  <a:schemeClr val="accent1"/>
                </a:solidFill>
              </a:defRPr>
            </a:lvl1pPr>
          </a:lstStyle>
          <a:p>
            <a:pPr>
              <a:defRPr/>
            </a:pPr>
            <a:fld id="{571A123B-6806-408D-8483-27844E20118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9EEA57F-B361-4E81-89BB-3F429A0AEAA1}" type="datetimeFigureOut">
              <a:rPr lang="en-US"/>
              <a:pPr>
                <a:defRPr/>
              </a:pPr>
              <a:t>11/21/2011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5DB6BD-4F27-4898-8788-0CCA44910F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AB7CB9-6D88-4304-903F-8A7554C9B32D}" type="datetimeFigureOut">
              <a:rPr lang="en-US"/>
              <a:pPr>
                <a:defRPr/>
              </a:pPr>
              <a:t>11/21/2011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03F049-4D6C-4CF6-8369-DB8B4D53733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52BE967-60F7-4440-9B1D-4E1E2F71B058}" type="datetimeFigureOut">
              <a:rPr lang="en-US"/>
              <a:pPr>
                <a:defRPr/>
              </a:pPr>
              <a:t>11/21/2011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C65EC7-2D81-40C0-AF4D-2E662AC9022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0E294A5-B4CE-434B-BC0D-02FAB1308848}" type="datetimeFigureOut">
              <a:rPr lang="en-US"/>
              <a:pPr>
                <a:defRPr/>
              </a:pPr>
              <a:t>11/21/2011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EA7666-0344-423C-A538-B2615CB206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37782DD5-C18B-4ED7-9589-75A9F1777435}" type="datetimeFigureOut">
              <a:rPr lang="en-US"/>
              <a:pPr>
                <a:defRPr/>
              </a:pPr>
              <a:t>11/21/2011</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EAAE5C01-D1FF-4A91-BB0B-B00B718EADC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6435C6F-F827-4527-946D-9D3314062BDC}" type="datetimeFigureOut">
              <a:rPr lang="en-US"/>
              <a:pPr>
                <a:defRPr/>
              </a:pPr>
              <a:t>11/21/2011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EE2F37F-A6D2-4AE4-8CFD-0E272F481AB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7B64D24-A75A-485B-BF37-D42B3E562AB7}" type="datetimeFigureOut">
              <a:rPr lang="en-US"/>
              <a:pPr>
                <a:defRPr/>
              </a:pPr>
              <a:t>11/21/2011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765AF41-916F-41CB-ABD6-45A34020B7D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B8D3C3-6459-4D40-A87F-2855529FDF3F}" type="datetimeFigureOut">
              <a:rPr lang="en-US"/>
              <a:pPr>
                <a:defRPr/>
              </a:pPr>
              <a:t>11/21/2011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2939180-8295-4689-B391-305F4E42C12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45"/>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BF174075-8A63-4D55-9FF6-19D38628D182}" type="datetimeFigureOut">
              <a:rPr lang="en-US"/>
              <a:pPr>
                <a:defRPr/>
              </a:pPr>
              <a:t>11/21/2011</a:t>
            </a:fld>
            <a:endParaRPr lang="en-US"/>
          </a:p>
        </p:txBody>
      </p:sp>
      <p:sp>
        <p:nvSpPr>
          <p:cNvPr id="49" name="Slide Number Placeholder 6"/>
          <p:cNvSpPr>
            <a:spLocks noGrp="1"/>
          </p:cNvSpPr>
          <p:nvPr>
            <p:ph type="sldNum" sz="quarter" idx="11"/>
          </p:nvPr>
        </p:nvSpPr>
        <p:spPr/>
        <p:txBody>
          <a:bodyPr/>
          <a:lstStyle>
            <a:lvl1pPr>
              <a:defRPr/>
            </a:lvl1pPr>
          </a:lstStyle>
          <a:p>
            <a:pPr>
              <a:defRPr/>
            </a:pPr>
            <a:fld id="{0449C2BF-FF69-4284-9C13-6C20CA0B8035}" type="slidenum">
              <a:rPr lang="en-US"/>
              <a:pPr>
                <a:defRPr/>
              </a:pPr>
              <a:t>‹#›</a:t>
            </a:fld>
            <a:endParaRPr lang="en-US"/>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45"/>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F243A748-BB28-43E3-B0E2-0C2B95CA378D}" type="datetimeFigureOut">
              <a:rPr lang="en-US"/>
              <a:pPr>
                <a:defRPr/>
              </a:pPr>
              <a:t>11/21/2011</a:t>
            </a:fld>
            <a:endParaRPr lang="en-US"/>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B7FB849C-D33F-4D7A-9634-2858512DDE1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fld id="{8B0B1A5F-896B-418E-A4AC-3864110A9E9D}" type="datetimeFigureOut">
              <a:rPr lang="en-US"/>
              <a:pPr>
                <a:defRPr/>
              </a:pPr>
              <a:t>11/21/2011</a:t>
            </a:fld>
            <a:endParaRPr lang="en-US"/>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a:defRPr sz="1200">
                <a:solidFill>
                  <a:srgbClr val="FEFEFE"/>
                </a:solidFill>
              </a:defRPr>
            </a:lvl1pPr>
          </a:lstStyle>
          <a:p>
            <a:pPr>
              <a:defRPr/>
            </a:pPr>
            <a:fld id="{CD15BF7A-328F-467A-8420-4DA5A990A0D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69" r:id="rId1"/>
    <p:sldLayoutId id="2147483961" r:id="rId2"/>
    <p:sldLayoutId id="2147483962" r:id="rId3"/>
    <p:sldLayoutId id="2147483963" r:id="rId4"/>
    <p:sldLayoutId id="2147483964" r:id="rId5"/>
    <p:sldLayoutId id="2147483965" r:id="rId6"/>
    <p:sldLayoutId id="2147483966" r:id="rId7"/>
    <p:sldLayoutId id="2147483970" r:id="rId8"/>
    <p:sldLayoutId id="2147483971" r:id="rId9"/>
    <p:sldLayoutId id="2147483967" r:id="rId10"/>
    <p:sldLayoutId id="2147483968" r:id="rId11"/>
  </p:sldLayoutIdLst>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climatesaverscomputing.org/resources/product-catalog" TargetMode="External"/><Relationship Id="rId2" Type="http://schemas.openxmlformats.org/officeDocument/2006/relationships/hyperlink" Target="http://www.epeat.net/" TargetMode="External"/><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ctrTitle"/>
          </p:nvPr>
        </p:nvSpPr>
        <p:spPr>
          <a:xfrm>
            <a:off x="4648200" y="3987800"/>
            <a:ext cx="3429000" cy="635000"/>
          </a:xfrm>
        </p:spPr>
        <p:txBody>
          <a:bodyPr>
            <a:normAutofit fontScale="90000"/>
          </a:bodyPr>
          <a:lstStyle/>
          <a:p>
            <a:pPr algn="ctr" eaLnBrk="1" hangingPunct="1">
              <a:defRPr/>
            </a:pPr>
            <a:r>
              <a:rPr lang="en-US" sz="4800" b="1" smtClean="0"/>
              <a:t>Green ICT</a:t>
            </a:r>
          </a:p>
        </p:txBody>
      </p:sp>
      <p:pic>
        <p:nvPicPr>
          <p:cNvPr id="2" name="Picture 1"/>
          <p:cNvPicPr>
            <a:picLocks noChangeAspect="1"/>
          </p:cNvPicPr>
          <p:nvPr/>
        </p:nvPicPr>
        <p:blipFill>
          <a:blip r:embed="rId2" cstate="print"/>
          <a:srcRect/>
          <a:stretch>
            <a:fillRect/>
          </a:stretch>
        </p:blipFill>
        <p:spPr bwMode="auto">
          <a:xfrm>
            <a:off x="152400" y="2362200"/>
            <a:ext cx="4214813" cy="3886200"/>
          </a:xfrm>
          <a:prstGeom prst="rect">
            <a:avLst/>
          </a:prstGeom>
          <a:noFill/>
          <a:ln w="9525">
            <a:noFill/>
            <a:miter lim="800000"/>
            <a:headEnd/>
            <a:tailEnd/>
          </a:ln>
        </p:spPr>
      </p:pic>
    </p:spTree>
  </p:cSld>
  <p:clrMapOvr>
    <a:masterClrMapping/>
  </p:clrMapOvr>
  <p:transition spd="slow" advClick="0" advTm="5000">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500"/>
                                        <p:tgtEl>
                                          <p:spTgt spid="5122"/>
                                        </p:tgtEl>
                                      </p:cBhvr>
                                    </p:animEffect>
                                  </p:childTnLst>
                                </p:cTn>
                              </p:par>
                            </p:childTnLst>
                          </p:cTn>
                        </p:par>
                        <p:par>
                          <p:cTn id="8" fill="hold" nodeType="afterGroup">
                            <p:stCondLst>
                              <p:cond delay="500"/>
                            </p:stCondLst>
                            <p:childTnLst>
                              <p:par>
                                <p:cTn id="9" presetID="26" presetClass="emph" presetSubtype="0" fill="hold" nodeType="afterEffect">
                                  <p:stCondLst>
                                    <p:cond delay="500"/>
                                  </p:stCondLst>
                                  <p:childTnLst>
                                    <p:animEffect transition="out" filter="fade">
                                      <p:cBhvr>
                                        <p:cTn id="10" dur="500" tmFilter="0, 0; .2, .5; .8, .5; 1, 0"/>
                                        <p:tgtEl>
                                          <p:spTgt spid="2"/>
                                        </p:tgtEl>
                                      </p:cBhvr>
                                    </p:animEffect>
                                    <p:animScale>
                                      <p:cBhvr>
                                        <p:cTn id="11"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609600" y="990600"/>
            <a:ext cx="7924800" cy="4094163"/>
          </a:xfrm>
          <a:prstGeom prst="rect">
            <a:avLst/>
          </a:prstGeom>
          <a:noFill/>
          <a:ln w="9525">
            <a:noFill/>
            <a:miter lim="800000"/>
            <a:headEnd/>
            <a:tailEnd/>
          </a:ln>
        </p:spPr>
        <p:txBody>
          <a:bodyPr>
            <a:spAutoFit/>
          </a:bodyPr>
          <a:lstStyle/>
          <a:p>
            <a:pPr marL="342900" indent="-342900">
              <a:buFont typeface="Wingdings" pitchFamily="2" charset="2"/>
              <a:buChar char="ü"/>
            </a:pPr>
            <a:r>
              <a:rPr lang="en-US" sz="2000">
                <a:latin typeface="Times New Roman" pitchFamily="18" charset="0"/>
                <a:cs typeface="Times New Roman" pitchFamily="18" charset="0"/>
              </a:rPr>
              <a:t>13 Read and review documents and e-mails on                                                    screen instead of printing on papers</a:t>
            </a:r>
          </a:p>
          <a:p>
            <a:pPr marL="342900" indent="-342900">
              <a:buFont typeface="Wingdings" pitchFamily="2" charset="2"/>
              <a:buChar char="ü"/>
            </a:pPr>
            <a:endParaRPr lang="en-US" sz="2000">
              <a:latin typeface="Times New Roman" pitchFamily="18" charset="0"/>
              <a:cs typeface="Times New Roman" pitchFamily="18" charset="0"/>
            </a:endParaRPr>
          </a:p>
          <a:p>
            <a:pPr marL="342900" indent="-342900">
              <a:buFont typeface="Wingdings" pitchFamily="2" charset="2"/>
              <a:buChar char="ü"/>
            </a:pPr>
            <a:r>
              <a:rPr lang="en-US" sz="2000">
                <a:latin typeface="Times New Roman" pitchFamily="18" charset="0"/>
                <a:cs typeface="Times New Roman" pitchFamily="18" charset="0"/>
              </a:rPr>
              <a:t>14 Buy and use recycled paper for your printers                                    and copiers.</a:t>
            </a:r>
          </a:p>
          <a:p>
            <a:pPr marL="342900" indent="-342900">
              <a:buFont typeface="Wingdings" pitchFamily="2" charset="2"/>
              <a:buChar char="ü"/>
            </a:pPr>
            <a:endParaRPr lang="en-US" sz="2000">
              <a:latin typeface="Times New Roman" pitchFamily="18" charset="0"/>
              <a:cs typeface="Times New Roman" pitchFamily="18" charset="0"/>
            </a:endParaRPr>
          </a:p>
          <a:p>
            <a:pPr marL="342900" indent="-342900">
              <a:buFont typeface="Wingdings" pitchFamily="2" charset="2"/>
              <a:buChar char="ü"/>
            </a:pPr>
            <a:r>
              <a:rPr lang="en-US" sz="2000">
                <a:latin typeface="Times New Roman" pitchFamily="18" charset="0"/>
                <a:cs typeface="Times New Roman" pitchFamily="18" charset="0"/>
              </a:rPr>
              <a:t>15 Use double-sided printing functionality of your printer to save paper and energy.</a:t>
            </a:r>
          </a:p>
          <a:p>
            <a:pPr marL="342900" indent="-342900">
              <a:buFont typeface="Wingdings" pitchFamily="2" charset="2"/>
              <a:buChar char="ü"/>
            </a:pPr>
            <a:endParaRPr lang="en-US" sz="2000">
              <a:latin typeface="Times New Roman" pitchFamily="18" charset="0"/>
              <a:cs typeface="Times New Roman" pitchFamily="18" charset="0"/>
            </a:endParaRPr>
          </a:p>
          <a:p>
            <a:pPr marL="342900" indent="-342900">
              <a:buFont typeface="Wingdings" pitchFamily="2" charset="2"/>
              <a:buChar char="ü"/>
            </a:pPr>
            <a:r>
              <a:rPr lang="en-US" sz="2000">
                <a:latin typeface="Times New Roman" pitchFamily="18" charset="0"/>
                <a:cs typeface="Times New Roman" pitchFamily="18" charset="0"/>
              </a:rPr>
              <a:t>16 Use scanned documents instead of printed documents.</a:t>
            </a:r>
          </a:p>
          <a:p>
            <a:pPr marL="342900" indent="-342900">
              <a:buFont typeface="Wingdings" pitchFamily="2" charset="2"/>
              <a:buChar char="ü"/>
            </a:pPr>
            <a:endParaRPr lang="en-US" sz="2000">
              <a:latin typeface="Times New Roman" pitchFamily="18" charset="0"/>
              <a:cs typeface="Times New Roman" pitchFamily="18" charset="0"/>
            </a:endParaRPr>
          </a:p>
          <a:p>
            <a:pPr marL="342900" indent="-342900">
              <a:buFont typeface="Wingdings" pitchFamily="2" charset="2"/>
              <a:buChar char="ü"/>
            </a:pPr>
            <a:r>
              <a:rPr lang="en-US" sz="2000">
                <a:latin typeface="Times New Roman" pitchFamily="18" charset="0"/>
                <a:cs typeface="Times New Roman" pitchFamily="18" charset="0"/>
              </a:rPr>
              <a:t>17 Use e-mail, instant messaging (e.g. Skype) and e-services such as online banking instead of traditional form of communication.</a:t>
            </a:r>
          </a:p>
        </p:txBody>
      </p:sp>
      <p:sp>
        <p:nvSpPr>
          <p:cNvPr id="15363" name="Rectangle 3"/>
          <p:cNvSpPr>
            <a:spLocks noChangeArrowheads="1"/>
          </p:cNvSpPr>
          <p:nvPr/>
        </p:nvSpPr>
        <p:spPr bwMode="auto">
          <a:xfrm>
            <a:off x="4589463" y="65088"/>
            <a:ext cx="3563937" cy="368300"/>
          </a:xfrm>
          <a:prstGeom prst="rect">
            <a:avLst/>
          </a:prstGeom>
          <a:noFill/>
          <a:ln w="9525">
            <a:noFill/>
            <a:miter lim="800000"/>
            <a:headEnd/>
            <a:tailEnd/>
          </a:ln>
        </p:spPr>
        <p:txBody>
          <a:bodyPr wrap="none">
            <a:spAutoFit/>
          </a:bodyPr>
          <a:lstStyle/>
          <a:p>
            <a:r>
              <a:rPr lang="en-US" b="1">
                <a:solidFill>
                  <a:schemeClr val="bg1"/>
                </a:solidFill>
              </a:rPr>
              <a:t>Tips for Greener Computer use</a:t>
            </a:r>
            <a:endParaRPr lang="en-US">
              <a:solidFill>
                <a:schemeClr val="bg1"/>
              </a:solidFill>
            </a:endParaRPr>
          </a:p>
        </p:txBody>
      </p:sp>
      <p:pic>
        <p:nvPicPr>
          <p:cNvPr id="15364" name="Picture 1"/>
          <p:cNvPicPr>
            <a:picLocks noChangeAspect="1"/>
          </p:cNvPicPr>
          <p:nvPr/>
        </p:nvPicPr>
        <p:blipFill>
          <a:blip r:embed="rId2" cstate="print"/>
          <a:srcRect/>
          <a:stretch>
            <a:fillRect/>
          </a:stretch>
        </p:blipFill>
        <p:spPr bwMode="auto">
          <a:xfrm>
            <a:off x="6172200" y="884238"/>
            <a:ext cx="2401888" cy="1706562"/>
          </a:xfrm>
          <a:prstGeom prst="rect">
            <a:avLst/>
          </a:prstGeom>
          <a:noFill/>
          <a:ln w="9525">
            <a:noFill/>
            <a:miter lim="800000"/>
            <a:headEnd/>
            <a:tailEnd/>
          </a:ln>
        </p:spPr>
      </p:pic>
    </p:spTree>
  </p:cSld>
  <p:clrMapOvr>
    <a:masterClrMapping/>
  </p:clrMapOvr>
  <p:transition spd="slow" advClick="0" advTm="50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5363"/>
                                        </p:tgtEl>
                                        <p:attrNameLst>
                                          <p:attrName>ppt_x</p:attrName>
                                          <p:attrName>ppt_y</p:attrName>
                                        </p:attrNameLst>
                                      </p:cBhvr>
                                    </p:animMotion>
                                    <p:animRot by="1500000">
                                      <p:cBhvr>
                                        <p:cTn id="7" dur="125" fill="hold">
                                          <p:stCondLst>
                                            <p:cond delay="0"/>
                                          </p:stCondLst>
                                        </p:cTn>
                                        <p:tgtEl>
                                          <p:spTgt spid="15363"/>
                                        </p:tgtEl>
                                        <p:attrNameLst>
                                          <p:attrName>r</p:attrName>
                                        </p:attrNameLst>
                                      </p:cBhvr>
                                    </p:animRot>
                                    <p:animRot by="-1500000">
                                      <p:cBhvr>
                                        <p:cTn id="8" dur="125" fill="hold">
                                          <p:stCondLst>
                                            <p:cond delay="125"/>
                                          </p:stCondLst>
                                        </p:cTn>
                                        <p:tgtEl>
                                          <p:spTgt spid="15363"/>
                                        </p:tgtEl>
                                        <p:attrNameLst>
                                          <p:attrName>r</p:attrName>
                                        </p:attrNameLst>
                                      </p:cBhvr>
                                    </p:animRot>
                                    <p:animRot by="-1500000">
                                      <p:cBhvr>
                                        <p:cTn id="9" dur="125" fill="hold">
                                          <p:stCondLst>
                                            <p:cond delay="250"/>
                                          </p:stCondLst>
                                        </p:cTn>
                                        <p:tgtEl>
                                          <p:spTgt spid="15363"/>
                                        </p:tgtEl>
                                        <p:attrNameLst>
                                          <p:attrName>r</p:attrName>
                                        </p:attrNameLst>
                                      </p:cBhvr>
                                    </p:animRot>
                                    <p:animRot by="1500000">
                                      <p:cBhvr>
                                        <p:cTn id="10" dur="125" fill="hold">
                                          <p:stCondLst>
                                            <p:cond delay="375"/>
                                          </p:stCondLst>
                                        </p:cTn>
                                        <p:tgtEl>
                                          <p:spTgt spid="15363"/>
                                        </p:tgtEl>
                                        <p:attrNameLst>
                                          <p:attrName>r</p:attrName>
                                        </p:attrNameLst>
                                      </p:cBhvr>
                                    </p:animRot>
                                  </p:childTnLst>
                                </p:cTn>
                              </p:par>
                              <p:par>
                                <p:cTn id="11" presetID="42" presetClass="entr" presetSubtype="0" fill="hold" grpId="0" nodeType="withEffect">
                                  <p:stCondLst>
                                    <p:cond delay="0"/>
                                  </p:stCondLst>
                                  <p:childTnLst>
                                    <p:set>
                                      <p:cBhvr>
                                        <p:cTn id="12" dur="1" fill="hold">
                                          <p:stCondLst>
                                            <p:cond delay="0"/>
                                          </p:stCondLst>
                                        </p:cTn>
                                        <p:tgtEl>
                                          <p:spTgt spid="15362"/>
                                        </p:tgtEl>
                                        <p:attrNameLst>
                                          <p:attrName>style.visibility</p:attrName>
                                        </p:attrNameLst>
                                      </p:cBhvr>
                                      <p:to>
                                        <p:strVal val="visible"/>
                                      </p:to>
                                    </p:set>
                                    <p:animEffect transition="in" filter="fade">
                                      <p:cBhvr>
                                        <p:cTn id="13" dur="1000"/>
                                        <p:tgtEl>
                                          <p:spTgt spid="15362"/>
                                        </p:tgtEl>
                                      </p:cBhvr>
                                    </p:animEffect>
                                    <p:anim calcmode="lin" valueType="num">
                                      <p:cBhvr>
                                        <p:cTn id="14" dur="1000" fill="hold"/>
                                        <p:tgtEl>
                                          <p:spTgt spid="15362"/>
                                        </p:tgtEl>
                                        <p:attrNameLst>
                                          <p:attrName>ppt_x</p:attrName>
                                        </p:attrNameLst>
                                      </p:cBhvr>
                                      <p:tavLst>
                                        <p:tav tm="0">
                                          <p:val>
                                            <p:strVal val="#ppt_x"/>
                                          </p:val>
                                        </p:tav>
                                        <p:tav tm="100000">
                                          <p:val>
                                            <p:strVal val="#ppt_x"/>
                                          </p:val>
                                        </p:tav>
                                      </p:tavLst>
                                    </p:anim>
                                    <p:anim calcmode="lin" valueType="num">
                                      <p:cBhvr>
                                        <p:cTn id="15" dur="1000" fill="hold"/>
                                        <p:tgtEl>
                                          <p:spTgt spid="15362"/>
                                        </p:tgtEl>
                                        <p:attrNameLst>
                                          <p:attrName>ppt_y</p:attrName>
                                        </p:attrNameLst>
                                      </p:cBhvr>
                                      <p:tavLst>
                                        <p:tav tm="0">
                                          <p:val>
                                            <p:strVal val="#ppt_y+.1"/>
                                          </p:val>
                                        </p:tav>
                                        <p:tav tm="100000">
                                          <p:val>
                                            <p:strVal val="#ppt_y"/>
                                          </p:val>
                                        </p:tav>
                                      </p:tavLst>
                                    </p:anim>
                                  </p:childTnLst>
                                </p:cTn>
                              </p:par>
                              <p:par>
                                <p:cTn id="16" presetID="10" presetClass="entr" presetSubtype="0" fill="hold" nodeType="withEffect">
                                  <p:stCondLst>
                                    <p:cond delay="0"/>
                                  </p:stCondLst>
                                  <p:childTnLst>
                                    <p:set>
                                      <p:cBhvr>
                                        <p:cTn id="17" dur="1" fill="hold">
                                          <p:stCondLst>
                                            <p:cond delay="0"/>
                                          </p:stCondLst>
                                        </p:cTn>
                                        <p:tgtEl>
                                          <p:spTgt spid="15364"/>
                                        </p:tgtEl>
                                        <p:attrNameLst>
                                          <p:attrName>style.visibility</p:attrName>
                                        </p:attrNameLst>
                                      </p:cBhvr>
                                      <p:to>
                                        <p:strVal val="visible"/>
                                      </p:to>
                                    </p:set>
                                    <p:animEffect transition="in" filter="fade">
                                      <p:cBhvr>
                                        <p:cTn id="18"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4733925" y="2708275"/>
            <a:ext cx="3313113" cy="1701800"/>
          </a:xfrm>
        </p:spPr>
        <p:txBody>
          <a:bodyPr/>
          <a:lstStyle/>
          <a:p>
            <a:pPr eaLnBrk="1" hangingPunct="1"/>
            <a:r>
              <a:rPr lang="en-US" b="1" smtClean="0"/>
              <a:t>Green Printing Guidelines</a:t>
            </a:r>
          </a:p>
        </p:txBody>
      </p:sp>
    </p:spTree>
  </p:cSld>
  <p:clrMapOvr>
    <a:masterClrMapping/>
  </p:clrMapOvr>
  <p:transition spd="slow" advClick="0" advTm="5000">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609600" y="838200"/>
            <a:ext cx="7924800" cy="5248275"/>
          </a:xfrm>
          <a:prstGeom prst="rect">
            <a:avLst/>
          </a:prstGeom>
          <a:noFill/>
          <a:ln w="9525">
            <a:noFill/>
            <a:miter lim="800000"/>
            <a:headEnd/>
            <a:tailEnd/>
          </a:ln>
        </p:spPr>
        <p:txBody>
          <a:bodyPr>
            <a:spAutoFit/>
          </a:bodyPr>
          <a:lstStyle/>
          <a:p>
            <a:pPr marL="342900" indent="-342900">
              <a:spcAft>
                <a:spcPts val="600"/>
              </a:spcAft>
              <a:buFont typeface="Arial" charset="0"/>
              <a:buChar char="•"/>
            </a:pPr>
            <a:r>
              <a:rPr lang="en-US" sz="2000">
                <a:latin typeface="Times New Roman" pitchFamily="18" charset="0"/>
                <a:cs typeface="Times New Roman" pitchFamily="18" charset="0"/>
              </a:rPr>
              <a:t>Reduce your paper use. </a:t>
            </a:r>
          </a:p>
          <a:p>
            <a:pPr marL="342900" indent="-342900">
              <a:spcAft>
                <a:spcPts val="600"/>
              </a:spcAft>
              <a:buFont typeface="Arial" charset="0"/>
              <a:buChar char="•"/>
            </a:pPr>
            <a:r>
              <a:rPr lang="en-US" sz="2000">
                <a:latin typeface="Times New Roman" pitchFamily="18" charset="0"/>
                <a:cs typeface="Times New Roman" pitchFamily="18" charset="0"/>
              </a:rPr>
              <a:t>Lower consumption by emailing drafts, notes, and newsletters instead of    printing them.</a:t>
            </a:r>
          </a:p>
          <a:p>
            <a:pPr marL="342900" indent="-342900">
              <a:spcAft>
                <a:spcPts val="600"/>
              </a:spcAft>
              <a:buFont typeface="Arial" charset="0"/>
              <a:buChar char="•"/>
            </a:pPr>
            <a:r>
              <a:rPr lang="en-US" sz="2000">
                <a:latin typeface="Times New Roman" pitchFamily="18" charset="0"/>
                <a:cs typeface="Times New Roman" pitchFamily="18" charset="0"/>
              </a:rPr>
              <a:t>Edit documents online instead of printing drafts.</a:t>
            </a:r>
          </a:p>
          <a:p>
            <a:pPr marL="342900" indent="-342900">
              <a:spcAft>
                <a:spcPts val="600"/>
              </a:spcAft>
              <a:buFont typeface="Arial" charset="0"/>
              <a:buChar char="•"/>
            </a:pPr>
            <a:r>
              <a:rPr lang="en-US" sz="2000">
                <a:latin typeface="Times New Roman" pitchFamily="18" charset="0"/>
                <a:cs typeface="Times New Roman" pitchFamily="18" charset="0"/>
              </a:rPr>
              <a:t>Reduce your margins when printing</a:t>
            </a:r>
          </a:p>
          <a:p>
            <a:pPr marL="342900" indent="-342900">
              <a:spcAft>
                <a:spcPts val="600"/>
              </a:spcAft>
              <a:buFont typeface="Arial" charset="0"/>
              <a:buChar char="•"/>
            </a:pPr>
            <a:r>
              <a:rPr lang="en-US" sz="2000">
                <a:latin typeface="Times New Roman" pitchFamily="18" charset="0"/>
                <a:cs typeface="Times New Roman" pitchFamily="18" charset="0"/>
              </a:rPr>
              <a:t>No Goldenrod, Fluorescents, or bright-colored paper.</a:t>
            </a:r>
          </a:p>
          <a:p>
            <a:pPr marL="342900" indent="-342900">
              <a:spcAft>
                <a:spcPts val="600"/>
              </a:spcAft>
              <a:buFont typeface="Arial" charset="0"/>
              <a:buChar char="•"/>
            </a:pPr>
            <a:r>
              <a:rPr lang="en-US" sz="2000">
                <a:latin typeface="Times New Roman" pitchFamily="18" charset="0"/>
                <a:cs typeface="Times New Roman" pitchFamily="18" charset="0"/>
              </a:rPr>
              <a:t>One important way to reduce waste is to print on recyclable paper.</a:t>
            </a:r>
          </a:p>
          <a:p>
            <a:pPr marL="342900" indent="-342900">
              <a:spcAft>
                <a:spcPts val="600"/>
              </a:spcAft>
              <a:buFont typeface="Arial" charset="0"/>
              <a:buChar char="•"/>
            </a:pPr>
            <a:r>
              <a:rPr lang="en-US" sz="2000">
                <a:latin typeface="Times New Roman" pitchFamily="18" charset="0"/>
                <a:cs typeface="Times New Roman" pitchFamily="18" charset="0"/>
              </a:rPr>
              <a:t>Many people don’t know that Goldenrod, Fluorescents, and bright colors are not recyclable because of the strong dyes used to make them.</a:t>
            </a:r>
          </a:p>
          <a:p>
            <a:pPr marL="342900" indent="-342900">
              <a:spcAft>
                <a:spcPts val="600"/>
              </a:spcAft>
              <a:buFont typeface="Arial" charset="0"/>
              <a:buChar char="•"/>
            </a:pPr>
            <a:r>
              <a:rPr lang="en-US" sz="2000">
                <a:latin typeface="Times New Roman" pitchFamily="18" charset="0"/>
                <a:cs typeface="Times New Roman" pitchFamily="18" charset="0"/>
              </a:rPr>
              <a:t>For your next meeting or event, please choose paper that is recyclable.</a:t>
            </a:r>
          </a:p>
          <a:p>
            <a:pPr marL="342900" indent="-342900">
              <a:spcAft>
                <a:spcPts val="600"/>
              </a:spcAft>
              <a:buFont typeface="Arial" charset="0"/>
              <a:buChar char="•"/>
            </a:pPr>
            <a:r>
              <a:rPr lang="en-US" sz="2000">
                <a:latin typeface="Times New Roman" pitchFamily="18" charset="0"/>
                <a:cs typeface="Times New Roman" pitchFamily="18" charset="0"/>
              </a:rPr>
              <a:t>Printer Use.</a:t>
            </a:r>
          </a:p>
          <a:p>
            <a:pPr marL="342900" indent="-342900">
              <a:spcAft>
                <a:spcPts val="600"/>
              </a:spcAft>
              <a:buFont typeface="Arial" charset="0"/>
              <a:buChar char="•"/>
            </a:pPr>
            <a:r>
              <a:rPr lang="en-US" sz="2000">
                <a:latin typeface="Times New Roman" pitchFamily="18" charset="0"/>
                <a:cs typeface="Times New Roman" pitchFamily="18" charset="0"/>
              </a:rPr>
              <a:t>Use recycled toner cartridges for laser printers.</a:t>
            </a:r>
          </a:p>
          <a:p>
            <a:pPr marL="342900" indent="-342900">
              <a:spcAft>
                <a:spcPts val="600"/>
              </a:spcAft>
              <a:buFont typeface="Arial" charset="0"/>
              <a:buChar char="•"/>
            </a:pPr>
            <a:r>
              <a:rPr lang="en-US" sz="2000">
                <a:latin typeface="Times New Roman" pitchFamily="18" charset="0"/>
                <a:cs typeface="Times New Roman" pitchFamily="18" charset="0"/>
              </a:rPr>
              <a:t>Print double sided and on 100% post-consumer paper.</a:t>
            </a:r>
          </a:p>
          <a:p>
            <a:pPr marL="342900" indent="-342900">
              <a:spcAft>
                <a:spcPts val="600"/>
              </a:spcAft>
              <a:buFont typeface="Arial" charset="0"/>
              <a:buChar char="•"/>
            </a:pPr>
            <a:r>
              <a:rPr lang="en-US" sz="2000">
                <a:latin typeface="Times New Roman" pitchFamily="18" charset="0"/>
                <a:cs typeface="Times New Roman" pitchFamily="18" charset="0"/>
              </a:rPr>
              <a:t>Turn off the printer when not in use.</a:t>
            </a:r>
          </a:p>
        </p:txBody>
      </p:sp>
      <p:sp>
        <p:nvSpPr>
          <p:cNvPr id="16387" name="Rectangle 1"/>
          <p:cNvSpPr>
            <a:spLocks noChangeArrowheads="1"/>
          </p:cNvSpPr>
          <p:nvPr/>
        </p:nvSpPr>
        <p:spPr bwMode="auto">
          <a:xfrm>
            <a:off x="4953000" y="76200"/>
            <a:ext cx="3013075" cy="369888"/>
          </a:xfrm>
          <a:prstGeom prst="rect">
            <a:avLst/>
          </a:prstGeom>
          <a:noFill/>
          <a:ln w="9525">
            <a:noFill/>
            <a:miter lim="800000"/>
            <a:headEnd/>
            <a:tailEnd/>
          </a:ln>
        </p:spPr>
        <p:txBody>
          <a:bodyPr wrap="none">
            <a:spAutoFit/>
          </a:bodyPr>
          <a:lstStyle/>
          <a:p>
            <a:r>
              <a:rPr lang="en-US" b="1">
                <a:solidFill>
                  <a:schemeClr val="bg1"/>
                </a:solidFill>
              </a:rPr>
              <a:t>Green Printing Guidelines</a:t>
            </a:r>
            <a:endParaRPr lang="en-US">
              <a:solidFill>
                <a:schemeClr val="bg1"/>
              </a:solidFill>
            </a:endParaRPr>
          </a:p>
        </p:txBody>
      </p:sp>
      <p:pic>
        <p:nvPicPr>
          <p:cNvPr id="17412" name="Picture 3"/>
          <p:cNvPicPr>
            <a:picLocks noChangeAspect="1"/>
          </p:cNvPicPr>
          <p:nvPr/>
        </p:nvPicPr>
        <p:blipFill>
          <a:blip r:embed="rId2" cstate="print"/>
          <a:srcRect/>
          <a:stretch>
            <a:fillRect/>
          </a:stretch>
        </p:blipFill>
        <p:spPr bwMode="auto">
          <a:xfrm>
            <a:off x="6605588" y="1676400"/>
            <a:ext cx="1638300" cy="1143000"/>
          </a:xfrm>
          <a:prstGeom prst="rect">
            <a:avLst/>
          </a:prstGeom>
          <a:noFill/>
          <a:ln w="9525">
            <a:noFill/>
            <a:miter lim="800000"/>
            <a:headEnd/>
            <a:tailEnd/>
          </a:ln>
        </p:spPr>
      </p:pic>
      <p:pic>
        <p:nvPicPr>
          <p:cNvPr id="17413" name="Picture 5"/>
          <p:cNvPicPr>
            <a:picLocks noChangeAspect="1"/>
          </p:cNvPicPr>
          <p:nvPr/>
        </p:nvPicPr>
        <p:blipFill>
          <a:blip r:embed="rId3" cstate="print"/>
          <a:srcRect/>
          <a:stretch>
            <a:fillRect/>
          </a:stretch>
        </p:blipFill>
        <p:spPr bwMode="auto">
          <a:xfrm>
            <a:off x="6643688" y="4530725"/>
            <a:ext cx="1600200" cy="1600200"/>
          </a:xfrm>
          <a:prstGeom prst="rect">
            <a:avLst/>
          </a:prstGeom>
          <a:noFill/>
          <a:ln w="9525">
            <a:noFill/>
            <a:miter lim="800000"/>
            <a:headEnd/>
            <a:tailEnd/>
          </a:ln>
        </p:spPr>
      </p:pic>
    </p:spTree>
  </p:cSld>
  <p:clrMapOvr>
    <a:masterClrMapping/>
  </p:clrMapOvr>
  <p:transition spd="slow" advTm="6000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override="childStyle">
                                        <p:cTn id="6" dur="500" fill="hold"/>
                                        <p:tgtEl>
                                          <p:spTgt spid="16387"/>
                                        </p:tgtEl>
                                        <p:attrNameLst>
                                          <p:attrName>style.textDecorationUnderline</p:attrName>
                                        </p:attrNameLst>
                                      </p:cBhvr>
                                      <p:to>
                                        <p:strVal val="true"/>
                                      </p:to>
                                    </p:set>
                                  </p:childTnLst>
                                </p:cTn>
                              </p:par>
                              <p:par>
                                <p:cTn id="7" presetID="42" presetClass="entr" presetSubtype="0" fill="hold" grpId="0" nodeType="withEffect">
                                  <p:stCondLst>
                                    <p:cond delay="0"/>
                                  </p:stCondLst>
                                  <p:childTnLst>
                                    <p:set>
                                      <p:cBhvr>
                                        <p:cTn id="8" dur="1" fill="hold">
                                          <p:stCondLst>
                                            <p:cond delay="0"/>
                                          </p:stCondLst>
                                        </p:cTn>
                                        <p:tgtEl>
                                          <p:spTgt spid="17410"/>
                                        </p:tgtEl>
                                        <p:attrNameLst>
                                          <p:attrName>style.visibility</p:attrName>
                                        </p:attrNameLst>
                                      </p:cBhvr>
                                      <p:to>
                                        <p:strVal val="visible"/>
                                      </p:to>
                                    </p:set>
                                    <p:animEffect transition="in" filter="fade">
                                      <p:cBhvr>
                                        <p:cTn id="9" dur="1000"/>
                                        <p:tgtEl>
                                          <p:spTgt spid="17410"/>
                                        </p:tgtEl>
                                      </p:cBhvr>
                                    </p:animEffect>
                                    <p:anim calcmode="lin" valueType="num">
                                      <p:cBhvr>
                                        <p:cTn id="10" dur="1000" fill="hold"/>
                                        <p:tgtEl>
                                          <p:spTgt spid="17410"/>
                                        </p:tgtEl>
                                        <p:attrNameLst>
                                          <p:attrName>ppt_x</p:attrName>
                                        </p:attrNameLst>
                                      </p:cBhvr>
                                      <p:tavLst>
                                        <p:tav tm="0">
                                          <p:val>
                                            <p:strVal val="#ppt_x"/>
                                          </p:val>
                                        </p:tav>
                                        <p:tav tm="100000">
                                          <p:val>
                                            <p:strVal val="#ppt_x"/>
                                          </p:val>
                                        </p:tav>
                                      </p:tavLst>
                                    </p:anim>
                                    <p:anim calcmode="lin" valueType="num">
                                      <p:cBhvr>
                                        <p:cTn id="11" dur="1000" fill="hold"/>
                                        <p:tgtEl>
                                          <p:spTgt spid="17410"/>
                                        </p:tgtEl>
                                        <p:attrNameLst>
                                          <p:attrName>ppt_y</p:attrName>
                                        </p:attrNameLst>
                                      </p:cBhvr>
                                      <p:tavLst>
                                        <p:tav tm="0">
                                          <p:val>
                                            <p:strVal val="#ppt_y+.1"/>
                                          </p:val>
                                        </p:tav>
                                        <p:tav tm="100000">
                                          <p:val>
                                            <p:strVal val="#ppt_y"/>
                                          </p:val>
                                        </p:tav>
                                      </p:tavLst>
                                    </p:anim>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17412"/>
                                        </p:tgtEl>
                                        <p:attrNameLst>
                                          <p:attrName>style.visibility</p:attrName>
                                        </p:attrNameLst>
                                      </p:cBhvr>
                                      <p:to>
                                        <p:strVal val="visible"/>
                                      </p:to>
                                    </p:set>
                                    <p:animEffect transition="in" filter="fade">
                                      <p:cBhvr>
                                        <p:cTn id="15" dur="500"/>
                                        <p:tgtEl>
                                          <p:spTgt spid="17412"/>
                                        </p:tgtEl>
                                      </p:cBhvr>
                                    </p:animEffect>
                                  </p:childTnLst>
                                </p:cTn>
                              </p:par>
                              <p:par>
                                <p:cTn id="16" presetID="10" presetClass="entr" presetSubtype="0" fill="hold" nodeType="withEffect">
                                  <p:stCondLst>
                                    <p:cond delay="0"/>
                                  </p:stCondLst>
                                  <p:childTnLst>
                                    <p:set>
                                      <p:cBhvr>
                                        <p:cTn id="17" dur="1" fill="hold">
                                          <p:stCondLst>
                                            <p:cond delay="0"/>
                                          </p:stCondLst>
                                        </p:cTn>
                                        <p:tgtEl>
                                          <p:spTgt spid="17413"/>
                                        </p:tgtEl>
                                        <p:attrNameLst>
                                          <p:attrName>style.visibility</p:attrName>
                                        </p:attrNameLst>
                                      </p:cBhvr>
                                      <p:to>
                                        <p:strVal val="visible"/>
                                      </p:to>
                                    </p:set>
                                    <p:animEffect transition="in" filter="fade">
                                      <p:cBhvr>
                                        <p:cTn id="18"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638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4733925" y="2708275"/>
            <a:ext cx="3313113" cy="1701800"/>
          </a:xfrm>
        </p:spPr>
        <p:txBody>
          <a:bodyPr rtlCol="0">
            <a:normAutofit fontScale="90000"/>
          </a:bodyPr>
          <a:lstStyle/>
          <a:p>
            <a:pPr eaLnBrk="1" fontAlgn="auto" hangingPunct="1">
              <a:spcAft>
                <a:spcPts val="0"/>
              </a:spcAft>
              <a:defRPr/>
            </a:pPr>
            <a:r>
              <a:rPr lang="en-GB" sz="3200" b="1" dirty="0" smtClean="0"/>
              <a:t>Top 10 Ways to Reduce Power Consumption of PCs</a:t>
            </a:r>
            <a:endParaRPr lang="en-US" sz="3200" b="1" dirty="0" smtClean="0"/>
          </a:p>
        </p:txBody>
      </p:sp>
    </p:spTree>
  </p:cSld>
  <p:clrMapOvr>
    <a:masterClrMapping/>
  </p:clrMapOvr>
  <p:transition spd="slow" advTm="5000">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109663"/>
            <a:ext cx="4648200" cy="5524500"/>
          </a:xfrm>
          <a:prstGeom prst="rect">
            <a:avLst/>
          </a:prstGeom>
          <a:noFill/>
        </p:spPr>
        <p:txBody>
          <a:bodyPr>
            <a:spAutoFit/>
          </a:bodyPr>
          <a:lstStyle/>
          <a:p>
            <a:pPr marL="457200" indent="-457200" algn="just">
              <a:spcAft>
                <a:spcPts val="600"/>
              </a:spcAft>
              <a:buFont typeface="+mj-lt"/>
              <a:buAutoNum type="arabicParenR"/>
              <a:defRPr/>
            </a:pPr>
            <a:r>
              <a:rPr lang="en-US" sz="2000" dirty="0">
                <a:latin typeface="Times New Roman" pitchFamily="18" charset="0"/>
                <a:cs typeface="Times New Roman" pitchFamily="18" charset="0"/>
              </a:rPr>
              <a:t>Use computer and monitor power management. Doing so can reduce carbon emissions and energy costs.</a:t>
            </a:r>
          </a:p>
          <a:p>
            <a:pPr marL="457200" indent="-457200" algn="just">
              <a:spcAft>
                <a:spcPts val="600"/>
              </a:spcAft>
              <a:buFont typeface="+mj-lt"/>
              <a:buAutoNum type="arabicParenR"/>
              <a:defRPr/>
            </a:pPr>
            <a:r>
              <a:rPr lang="en-US" sz="2000" dirty="0">
                <a:latin typeface="Times New Roman" pitchFamily="18" charset="0"/>
                <a:cs typeface="Times New Roman" pitchFamily="18" charset="0"/>
              </a:rPr>
              <a:t>Don’t use a screen saver. Screen savers are not necessary on modern monitors and studies show they actually consume more energy than allowing the monitor to dim when it’s not in use.</a:t>
            </a:r>
          </a:p>
          <a:p>
            <a:pPr marL="457200" indent="-457200" algn="just">
              <a:spcAft>
                <a:spcPts val="600"/>
              </a:spcAft>
              <a:buFont typeface="+mj-lt"/>
              <a:buAutoNum type="arabicParenR"/>
              <a:defRPr/>
            </a:pPr>
            <a:r>
              <a:rPr lang="en-US" sz="2000" dirty="0">
                <a:latin typeface="Times New Roman" pitchFamily="18" charset="0"/>
                <a:cs typeface="Times New Roman" pitchFamily="18" charset="0"/>
              </a:rPr>
              <a:t>Buying a new computer? Make energy efficiency a priority while shopping for your PC and monitor. Look for the ENERGY STAR label </a:t>
            </a:r>
            <a:r>
              <a:rPr lang="en-US" sz="2000" dirty="0">
                <a:latin typeface="Times New Roman" pitchFamily="18" charset="0"/>
                <a:cs typeface="Times New Roman" pitchFamily="18" charset="0"/>
                <a:hlinkClick r:id="rId2"/>
              </a:rPr>
              <a:t>www.epeat.net</a:t>
            </a:r>
            <a:r>
              <a:rPr lang="en-US" sz="2000" dirty="0">
                <a:latin typeface="Times New Roman" pitchFamily="18" charset="0"/>
                <a:cs typeface="Times New Roman" pitchFamily="18" charset="0"/>
              </a:rPr>
              <a:t> or browse the Climate Savers Computing product catalogue. </a:t>
            </a:r>
            <a:r>
              <a:rPr lang="en-US" sz="2000" dirty="0">
                <a:latin typeface="Times New Roman" pitchFamily="18" charset="0"/>
                <a:cs typeface="Times New Roman" pitchFamily="18" charset="0"/>
                <a:hlinkClick r:id="rId3"/>
              </a:rPr>
              <a:t>www.climatesaverscomputing.org/resources/product-catalog</a:t>
            </a:r>
            <a:endParaRPr lang="en-US" sz="2000" dirty="0">
              <a:latin typeface="Times New Roman" pitchFamily="18" charset="0"/>
              <a:cs typeface="Times New Roman" pitchFamily="18" charset="0"/>
            </a:endParaRPr>
          </a:p>
          <a:p>
            <a:pPr marL="285750" indent="-285750">
              <a:buFont typeface="Arial" pitchFamily="34" charset="0"/>
              <a:buChar char="•"/>
              <a:defRPr/>
            </a:pPr>
            <a:endParaRPr lang="en-US" dirty="0">
              <a:latin typeface="Times New Roman" pitchFamily="18" charset="0"/>
              <a:cs typeface="Times New Roman" pitchFamily="18" charset="0"/>
            </a:endParaRPr>
          </a:p>
        </p:txBody>
      </p:sp>
      <p:sp>
        <p:nvSpPr>
          <p:cNvPr id="18435" name="Rectangle 2"/>
          <p:cNvSpPr>
            <a:spLocks noChangeArrowheads="1"/>
          </p:cNvSpPr>
          <p:nvPr/>
        </p:nvSpPr>
        <p:spPr bwMode="auto">
          <a:xfrm>
            <a:off x="4654550" y="0"/>
            <a:ext cx="3651250" cy="646113"/>
          </a:xfrm>
          <a:prstGeom prst="rect">
            <a:avLst/>
          </a:prstGeom>
          <a:noFill/>
          <a:ln w="9525">
            <a:noFill/>
            <a:miter lim="800000"/>
            <a:headEnd/>
            <a:tailEnd/>
          </a:ln>
        </p:spPr>
        <p:txBody>
          <a:bodyPr>
            <a:spAutoFit/>
          </a:bodyPr>
          <a:lstStyle/>
          <a:p>
            <a:r>
              <a:rPr lang="en-GB" b="1">
                <a:solidFill>
                  <a:schemeClr val="bg1"/>
                </a:solidFill>
              </a:rPr>
              <a:t>Top 10 Ways to Reduce Power Consumption of PCs</a:t>
            </a:r>
            <a:endParaRPr lang="en-US">
              <a:solidFill>
                <a:schemeClr val="bg1"/>
              </a:solidFill>
            </a:endParaRPr>
          </a:p>
        </p:txBody>
      </p:sp>
      <p:pic>
        <p:nvPicPr>
          <p:cNvPr id="19460" name="Picture 2"/>
          <p:cNvPicPr>
            <a:picLocks noChangeAspect="1"/>
          </p:cNvPicPr>
          <p:nvPr/>
        </p:nvPicPr>
        <p:blipFill>
          <a:blip r:embed="rId4" cstate="print"/>
          <a:srcRect/>
          <a:stretch>
            <a:fillRect/>
          </a:stretch>
        </p:blipFill>
        <p:spPr bwMode="auto">
          <a:xfrm>
            <a:off x="5562600" y="1295400"/>
            <a:ext cx="2743200" cy="4111625"/>
          </a:xfrm>
          <a:prstGeom prst="rect">
            <a:avLst/>
          </a:prstGeom>
          <a:noFill/>
          <a:ln w="9525">
            <a:noFill/>
            <a:miter lim="800000"/>
            <a:headEnd/>
            <a:tailEnd/>
          </a:ln>
        </p:spPr>
      </p:pic>
    </p:spTree>
  </p:cSld>
  <p:clrMapOvr>
    <a:masterClrMapping/>
  </p:clrMapOvr>
  <p:transition spd="slow" advTm="50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wheel(1)">
                                      <p:cBhvr>
                                        <p:cTn id="7" dur="2000"/>
                                        <p:tgtEl>
                                          <p:spTgt spid="1843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anim calcmode="lin" valueType="num">
                                      <p:cBhvr>
                                        <p:cTn id="11" dur="1000" fill="hold"/>
                                        <p:tgtEl>
                                          <p:spTgt spid="2"/>
                                        </p:tgtEl>
                                        <p:attrNameLst>
                                          <p:attrName>ppt_x</p:attrName>
                                        </p:attrNameLst>
                                      </p:cBhvr>
                                      <p:tavLst>
                                        <p:tav tm="0">
                                          <p:val>
                                            <p:strVal val="#ppt_x"/>
                                          </p:val>
                                        </p:tav>
                                        <p:tav tm="100000">
                                          <p:val>
                                            <p:strVal val="#ppt_x"/>
                                          </p:val>
                                        </p:tav>
                                      </p:tavLst>
                                    </p:anim>
                                    <p:anim calcmode="lin" valueType="num">
                                      <p:cBhvr>
                                        <p:cTn id="12" dur="1000" fill="hold"/>
                                        <p:tgtEl>
                                          <p:spTgt spid="2"/>
                                        </p:tgtEl>
                                        <p:attrNameLst>
                                          <p:attrName>ppt_y</p:attrName>
                                        </p:attrNameLst>
                                      </p:cBhvr>
                                      <p:tavLst>
                                        <p:tav tm="0">
                                          <p:val>
                                            <p:strVal val="#ppt_y+.1"/>
                                          </p:val>
                                        </p:tav>
                                        <p:tav tm="100000">
                                          <p:val>
                                            <p:strVal val="#ppt_y"/>
                                          </p:val>
                                        </p:tav>
                                      </p:tavLst>
                                    </p:anim>
                                  </p:childTnLst>
                                </p:cTn>
                              </p:par>
                              <p:par>
                                <p:cTn id="13" presetID="10" presetClass="entr" presetSubtype="0" fill="hold" nodeType="withEffect">
                                  <p:stCondLst>
                                    <p:cond delay="0"/>
                                  </p:stCondLst>
                                  <p:childTnLst>
                                    <p:set>
                                      <p:cBhvr>
                                        <p:cTn id="14" dur="1" fill="hold">
                                          <p:stCondLst>
                                            <p:cond delay="0"/>
                                          </p:stCondLst>
                                        </p:cTn>
                                        <p:tgtEl>
                                          <p:spTgt spid="19460"/>
                                        </p:tgtEl>
                                        <p:attrNameLst>
                                          <p:attrName>style.visibility</p:attrName>
                                        </p:attrNameLst>
                                      </p:cBhvr>
                                      <p:to>
                                        <p:strVal val="visible"/>
                                      </p:to>
                                    </p:set>
                                    <p:animEffect transition="in" filter="fade">
                                      <p:cBhvr>
                                        <p:cTn id="15"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4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2495550" y="3163888"/>
            <a:ext cx="5584825" cy="2246312"/>
          </a:xfrm>
          <a:prstGeom prst="rect">
            <a:avLst/>
          </a:prstGeom>
          <a:noFill/>
          <a:ln w="9525">
            <a:noFill/>
            <a:miter lim="800000"/>
            <a:headEnd/>
            <a:tailEnd/>
          </a:ln>
        </p:spPr>
        <p:txBody>
          <a:bodyPr>
            <a:spAutoFit/>
          </a:bodyPr>
          <a:lstStyle/>
          <a:p>
            <a:pPr marL="457200" indent="-457200" algn="just">
              <a:spcAft>
                <a:spcPts val="600"/>
              </a:spcAft>
              <a:buFontTx/>
              <a:buAutoNum type="arabicParenR" startAt="6"/>
            </a:pPr>
            <a:r>
              <a:rPr lang="en-US" sz="2000">
                <a:latin typeface="Times New Roman" pitchFamily="18" charset="0"/>
                <a:cs typeface="Times New Roman" pitchFamily="18" charset="0"/>
              </a:rPr>
              <a:t>Fight phantom power; plug all your electronics into one power strip     and turn the strip off when you are finished using your computer. When   feasible, we also recommend unplugging the power strip from the wall to   avoid high voltage surges which may occur during an electrical storm.</a:t>
            </a:r>
          </a:p>
        </p:txBody>
      </p:sp>
      <p:sp>
        <p:nvSpPr>
          <p:cNvPr id="19459" name="Rectangle 1"/>
          <p:cNvSpPr>
            <a:spLocks noChangeArrowheads="1"/>
          </p:cNvSpPr>
          <p:nvPr/>
        </p:nvSpPr>
        <p:spPr bwMode="auto">
          <a:xfrm>
            <a:off x="4648200" y="-14288"/>
            <a:ext cx="4572000" cy="646113"/>
          </a:xfrm>
          <a:prstGeom prst="rect">
            <a:avLst/>
          </a:prstGeom>
          <a:noFill/>
          <a:ln w="9525">
            <a:noFill/>
            <a:miter lim="800000"/>
            <a:headEnd/>
            <a:tailEnd/>
          </a:ln>
        </p:spPr>
        <p:txBody>
          <a:bodyPr>
            <a:spAutoFit/>
          </a:bodyPr>
          <a:lstStyle/>
          <a:p>
            <a:r>
              <a:rPr lang="en-GB" b="1">
                <a:solidFill>
                  <a:schemeClr val="bg1"/>
                </a:solidFill>
              </a:rPr>
              <a:t>Top 10 Ways to Reduce Power Consumption of PCs</a:t>
            </a:r>
            <a:endParaRPr lang="en-US">
              <a:solidFill>
                <a:schemeClr val="bg1"/>
              </a:solidFill>
            </a:endParaRPr>
          </a:p>
        </p:txBody>
      </p:sp>
      <p:sp>
        <p:nvSpPr>
          <p:cNvPr id="20484" name="TextBox 1"/>
          <p:cNvSpPr txBox="1">
            <a:spLocks noChangeArrowheads="1"/>
          </p:cNvSpPr>
          <p:nvPr/>
        </p:nvSpPr>
        <p:spPr bwMode="auto">
          <a:xfrm>
            <a:off x="755650" y="990600"/>
            <a:ext cx="5721350" cy="2108200"/>
          </a:xfrm>
          <a:prstGeom prst="rect">
            <a:avLst/>
          </a:prstGeom>
          <a:noFill/>
          <a:ln w="9525">
            <a:noFill/>
            <a:miter lim="800000"/>
            <a:headEnd/>
            <a:tailEnd/>
          </a:ln>
        </p:spPr>
        <p:txBody>
          <a:bodyPr>
            <a:spAutoFit/>
          </a:bodyPr>
          <a:lstStyle/>
          <a:p>
            <a:pPr marL="342900" indent="-342900" algn="just">
              <a:spcAft>
                <a:spcPts val="600"/>
              </a:spcAft>
              <a:buFont typeface="Century Gothic" pitchFamily="34" charset="0"/>
              <a:buAutoNum type="arabicParenR" startAt="4"/>
            </a:pPr>
            <a:r>
              <a:rPr lang="en-US">
                <a:latin typeface="Times New Roman" pitchFamily="18" charset="0"/>
                <a:cs typeface="Times New Roman" pitchFamily="18" charset="0"/>
              </a:rPr>
              <a:t>Turn down the brightness setting on your monitor. The brightest setting on a monitor can consume twice the power used by the dimmest setting. Note that on most laptop computers, the display is the single largest consumer of energy.</a:t>
            </a:r>
          </a:p>
          <a:p>
            <a:pPr marL="342900" indent="-342900" algn="just">
              <a:spcAft>
                <a:spcPts val="600"/>
              </a:spcAft>
              <a:buFont typeface="Century Gothic" pitchFamily="34" charset="0"/>
              <a:buAutoNum type="arabicParenR" startAt="4"/>
            </a:pPr>
            <a:r>
              <a:rPr lang="en-US">
                <a:latin typeface="Times New Roman" pitchFamily="18" charset="0"/>
                <a:cs typeface="Times New Roman" pitchFamily="18" charset="0"/>
              </a:rPr>
              <a:t>Turn off peripherals such as printers, scanners and speakers when not in use.</a:t>
            </a:r>
          </a:p>
        </p:txBody>
      </p:sp>
      <p:pic>
        <p:nvPicPr>
          <p:cNvPr id="20485" name="Picture 3"/>
          <p:cNvPicPr>
            <a:picLocks noChangeAspect="1"/>
          </p:cNvPicPr>
          <p:nvPr/>
        </p:nvPicPr>
        <p:blipFill>
          <a:blip r:embed="rId2" cstate="print"/>
          <a:srcRect/>
          <a:stretch>
            <a:fillRect/>
          </a:stretch>
        </p:blipFill>
        <p:spPr bwMode="auto">
          <a:xfrm>
            <a:off x="6629400" y="1066800"/>
            <a:ext cx="1450975" cy="2032000"/>
          </a:xfrm>
          <a:prstGeom prst="rect">
            <a:avLst/>
          </a:prstGeom>
          <a:noFill/>
          <a:ln w="9525">
            <a:noFill/>
            <a:miter lim="800000"/>
            <a:headEnd/>
            <a:tailEnd/>
          </a:ln>
        </p:spPr>
      </p:pic>
      <p:pic>
        <p:nvPicPr>
          <p:cNvPr id="20486" name="Picture 4"/>
          <p:cNvPicPr>
            <a:picLocks noChangeAspect="1"/>
          </p:cNvPicPr>
          <p:nvPr/>
        </p:nvPicPr>
        <p:blipFill>
          <a:blip r:embed="rId3" cstate="print"/>
          <a:srcRect/>
          <a:stretch>
            <a:fillRect/>
          </a:stretch>
        </p:blipFill>
        <p:spPr bwMode="auto">
          <a:xfrm>
            <a:off x="990600" y="3590925"/>
            <a:ext cx="1504950" cy="1666875"/>
          </a:xfrm>
          <a:prstGeom prst="rect">
            <a:avLst/>
          </a:prstGeom>
          <a:noFill/>
          <a:ln w="9525">
            <a:noFill/>
            <a:miter lim="800000"/>
            <a:headEnd/>
            <a:tailEnd/>
          </a:ln>
        </p:spPr>
      </p:pic>
    </p:spTree>
  </p:cSld>
  <p:clrMapOvr>
    <a:masterClrMapping/>
  </p:clrMapOvr>
  <p:transition spd="slow" advClick="0" advTm="50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wheel(1)">
                                      <p:cBhvr>
                                        <p:cTn id="7" dur="2000"/>
                                        <p:tgtEl>
                                          <p:spTgt spid="19459"/>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0484"/>
                                        </p:tgtEl>
                                        <p:attrNameLst>
                                          <p:attrName>style.visibility</p:attrName>
                                        </p:attrNameLst>
                                      </p:cBhvr>
                                      <p:to>
                                        <p:strVal val="visible"/>
                                      </p:to>
                                    </p:set>
                                    <p:animEffect transition="in" filter="fade">
                                      <p:cBhvr>
                                        <p:cTn id="10" dur="1000"/>
                                        <p:tgtEl>
                                          <p:spTgt spid="20484"/>
                                        </p:tgtEl>
                                      </p:cBhvr>
                                    </p:animEffect>
                                    <p:anim calcmode="lin" valueType="num">
                                      <p:cBhvr>
                                        <p:cTn id="11" dur="1000" fill="hold"/>
                                        <p:tgtEl>
                                          <p:spTgt spid="20484"/>
                                        </p:tgtEl>
                                        <p:attrNameLst>
                                          <p:attrName>ppt_x</p:attrName>
                                        </p:attrNameLst>
                                      </p:cBhvr>
                                      <p:tavLst>
                                        <p:tav tm="0">
                                          <p:val>
                                            <p:strVal val="#ppt_x"/>
                                          </p:val>
                                        </p:tav>
                                        <p:tav tm="100000">
                                          <p:val>
                                            <p:strVal val="#ppt_x"/>
                                          </p:val>
                                        </p:tav>
                                      </p:tavLst>
                                    </p:anim>
                                    <p:anim calcmode="lin" valueType="num">
                                      <p:cBhvr>
                                        <p:cTn id="12" dur="1000" fill="hold"/>
                                        <p:tgtEl>
                                          <p:spTgt spid="20484"/>
                                        </p:tgtEl>
                                        <p:attrNameLst>
                                          <p:attrName>ppt_y</p:attrName>
                                        </p:attrNameLst>
                                      </p:cBhvr>
                                      <p:tavLst>
                                        <p:tav tm="0">
                                          <p:val>
                                            <p:strVal val="#ppt_y+.1"/>
                                          </p:val>
                                        </p:tav>
                                        <p:tav tm="100000">
                                          <p:val>
                                            <p:strVal val="#ppt_y"/>
                                          </p:val>
                                        </p:tav>
                                      </p:tavLst>
                                    </p:anim>
                                  </p:childTnLst>
                                </p:cTn>
                              </p:par>
                              <p:par>
                                <p:cTn id="13" presetID="10" presetClass="entr" presetSubtype="0" fill="hold" nodeType="withEffect">
                                  <p:stCondLst>
                                    <p:cond delay="0"/>
                                  </p:stCondLst>
                                  <p:childTnLst>
                                    <p:set>
                                      <p:cBhvr>
                                        <p:cTn id="14" dur="1" fill="hold">
                                          <p:stCondLst>
                                            <p:cond delay="0"/>
                                          </p:stCondLst>
                                        </p:cTn>
                                        <p:tgtEl>
                                          <p:spTgt spid="20485"/>
                                        </p:tgtEl>
                                        <p:attrNameLst>
                                          <p:attrName>style.visibility</p:attrName>
                                        </p:attrNameLst>
                                      </p:cBhvr>
                                      <p:to>
                                        <p:strVal val="visible"/>
                                      </p:to>
                                    </p:set>
                                    <p:animEffect transition="in" filter="fade">
                                      <p:cBhvr>
                                        <p:cTn id="15" dur="500"/>
                                        <p:tgtEl>
                                          <p:spTgt spid="20485"/>
                                        </p:tgtEl>
                                      </p:cBhvr>
                                    </p:animEffect>
                                  </p:childTnLst>
                                </p:cTn>
                              </p:par>
                            </p:childTnLst>
                          </p:cTn>
                        </p:par>
                        <p:par>
                          <p:cTn id="16" fill="hold" nodeType="afterGroup">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0482"/>
                                        </p:tgtEl>
                                        <p:attrNameLst>
                                          <p:attrName>style.visibility</p:attrName>
                                        </p:attrNameLst>
                                      </p:cBhvr>
                                      <p:to>
                                        <p:strVal val="visible"/>
                                      </p:to>
                                    </p:set>
                                    <p:animEffect transition="in" filter="fade">
                                      <p:cBhvr>
                                        <p:cTn id="19" dur="1000"/>
                                        <p:tgtEl>
                                          <p:spTgt spid="20482"/>
                                        </p:tgtEl>
                                      </p:cBhvr>
                                    </p:animEffect>
                                    <p:anim calcmode="lin" valueType="num">
                                      <p:cBhvr>
                                        <p:cTn id="20" dur="1000" fill="hold"/>
                                        <p:tgtEl>
                                          <p:spTgt spid="20482"/>
                                        </p:tgtEl>
                                        <p:attrNameLst>
                                          <p:attrName>ppt_x</p:attrName>
                                        </p:attrNameLst>
                                      </p:cBhvr>
                                      <p:tavLst>
                                        <p:tav tm="0">
                                          <p:val>
                                            <p:strVal val="#ppt_x"/>
                                          </p:val>
                                        </p:tav>
                                        <p:tav tm="100000">
                                          <p:val>
                                            <p:strVal val="#ppt_x"/>
                                          </p:val>
                                        </p:tav>
                                      </p:tavLst>
                                    </p:anim>
                                    <p:anim calcmode="lin" valueType="num">
                                      <p:cBhvr>
                                        <p:cTn id="21" dur="1000" fill="hold"/>
                                        <p:tgtEl>
                                          <p:spTgt spid="20482"/>
                                        </p:tgtEl>
                                        <p:attrNameLst>
                                          <p:attrName>ppt_y</p:attrName>
                                        </p:attrNameLst>
                                      </p:cBhvr>
                                      <p:tavLst>
                                        <p:tav tm="0">
                                          <p:val>
                                            <p:strVal val="#ppt_y+.1"/>
                                          </p:val>
                                        </p:tav>
                                        <p:tav tm="100000">
                                          <p:val>
                                            <p:strVal val="#ppt_y"/>
                                          </p:val>
                                        </p:tav>
                                      </p:tavLst>
                                    </p:anim>
                                  </p:childTnLst>
                                </p:cTn>
                              </p:par>
                              <p:par>
                                <p:cTn id="22" presetID="10" presetClass="entr" presetSubtype="0" fill="hold" nodeType="withEffect">
                                  <p:stCondLst>
                                    <p:cond delay="0"/>
                                  </p:stCondLst>
                                  <p:childTnLst>
                                    <p:set>
                                      <p:cBhvr>
                                        <p:cTn id="23" dur="1" fill="hold">
                                          <p:stCondLst>
                                            <p:cond delay="0"/>
                                          </p:stCondLst>
                                        </p:cTn>
                                        <p:tgtEl>
                                          <p:spTgt spid="20486"/>
                                        </p:tgtEl>
                                        <p:attrNameLst>
                                          <p:attrName>style.visibility</p:attrName>
                                        </p:attrNameLst>
                                      </p:cBhvr>
                                      <p:to>
                                        <p:strVal val="visible"/>
                                      </p:to>
                                    </p:set>
                                    <p:animEffect transition="in" filter="fade">
                                      <p:cBhvr>
                                        <p:cTn id="24" dur="5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19459" grpId="0"/>
      <p:bldP spid="2048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762000" y="1143000"/>
            <a:ext cx="7543800" cy="4862513"/>
          </a:xfrm>
          <a:prstGeom prst="rect">
            <a:avLst/>
          </a:prstGeom>
          <a:noFill/>
          <a:ln w="9525">
            <a:noFill/>
            <a:miter lim="800000"/>
            <a:headEnd/>
            <a:tailEnd/>
          </a:ln>
        </p:spPr>
        <p:txBody>
          <a:bodyPr>
            <a:spAutoFit/>
          </a:bodyPr>
          <a:lstStyle/>
          <a:p>
            <a:pPr marL="342900" indent="-342900" algn="just">
              <a:spcAft>
                <a:spcPts val="600"/>
              </a:spcAft>
              <a:buFont typeface="Century Gothic" pitchFamily="34" charset="0"/>
              <a:buAutoNum type="arabicParenR" startAt="7"/>
            </a:pPr>
            <a:r>
              <a:rPr lang="en-US">
                <a:latin typeface="Times New Roman" pitchFamily="18" charset="0"/>
                <a:cs typeface="Times New Roman" pitchFamily="18" charset="0"/>
              </a:rPr>
              <a:t>Use a laptop instead of a desktop. Laptops typically consume less power than desktops.</a:t>
            </a:r>
          </a:p>
          <a:p>
            <a:pPr marL="342900" indent="-342900" algn="just">
              <a:spcAft>
                <a:spcPts val="600"/>
              </a:spcAft>
              <a:buFont typeface="Century Gothic" pitchFamily="34" charset="0"/>
              <a:buAutoNum type="arabicParenR" startAt="7"/>
            </a:pPr>
            <a:r>
              <a:rPr lang="en-US">
                <a:latin typeface="Times New Roman" pitchFamily="18" charset="0"/>
                <a:cs typeface="Times New Roman" pitchFamily="18" charset="0"/>
              </a:rPr>
              <a:t>Close unused applications and turn off your monitor when you’re not using it.</a:t>
            </a:r>
          </a:p>
          <a:p>
            <a:pPr marL="342900" indent="-342900" algn="just">
              <a:spcAft>
                <a:spcPts val="600"/>
              </a:spcAft>
              <a:buFont typeface="Century Gothic" pitchFamily="34" charset="0"/>
              <a:buAutoNum type="arabicParenR" startAt="7"/>
            </a:pPr>
            <a:endParaRPr lang="en-US">
              <a:latin typeface="Times New Roman" pitchFamily="18" charset="0"/>
              <a:cs typeface="Times New Roman" pitchFamily="18" charset="0"/>
            </a:endParaRPr>
          </a:p>
          <a:p>
            <a:pPr marL="342900" indent="-342900" algn="just">
              <a:spcAft>
                <a:spcPts val="600"/>
              </a:spcAft>
              <a:buFont typeface="Century Gothic" pitchFamily="34" charset="0"/>
              <a:buAutoNum type="arabicParenR" startAt="7"/>
            </a:pPr>
            <a:endParaRPr lang="en-US">
              <a:latin typeface="Times New Roman" pitchFamily="18" charset="0"/>
              <a:cs typeface="Times New Roman" pitchFamily="18" charset="0"/>
            </a:endParaRPr>
          </a:p>
          <a:p>
            <a:pPr marL="342900" indent="-342900" algn="just">
              <a:spcAft>
                <a:spcPts val="600"/>
              </a:spcAft>
              <a:buFont typeface="Century Gothic" pitchFamily="34" charset="0"/>
              <a:buAutoNum type="arabicParenR" startAt="7"/>
            </a:pPr>
            <a:endParaRPr lang="en-US">
              <a:latin typeface="Times New Roman" pitchFamily="18" charset="0"/>
              <a:cs typeface="Times New Roman" pitchFamily="18" charset="0"/>
            </a:endParaRPr>
          </a:p>
          <a:p>
            <a:pPr marL="342900" indent="-342900" algn="just">
              <a:spcAft>
                <a:spcPts val="600"/>
              </a:spcAft>
              <a:buFont typeface="Century Gothic" pitchFamily="34" charset="0"/>
              <a:buAutoNum type="arabicParenR" startAt="7"/>
            </a:pPr>
            <a:endParaRPr lang="en-US">
              <a:latin typeface="Times New Roman" pitchFamily="18" charset="0"/>
              <a:cs typeface="Times New Roman" pitchFamily="18" charset="0"/>
            </a:endParaRPr>
          </a:p>
          <a:p>
            <a:pPr marL="342900" indent="-342900" algn="just">
              <a:spcAft>
                <a:spcPts val="600"/>
              </a:spcAft>
              <a:buFont typeface="Century Gothic" pitchFamily="34" charset="0"/>
              <a:buAutoNum type="arabicParenR" startAt="7"/>
            </a:pPr>
            <a:endParaRPr lang="en-US">
              <a:latin typeface="Times New Roman" pitchFamily="18" charset="0"/>
              <a:cs typeface="Times New Roman" pitchFamily="18" charset="0"/>
            </a:endParaRPr>
          </a:p>
          <a:p>
            <a:pPr marL="342900" indent="-342900" algn="just">
              <a:spcAft>
                <a:spcPts val="600"/>
              </a:spcAft>
              <a:buFont typeface="Century Gothic" pitchFamily="34" charset="0"/>
              <a:buAutoNum type="arabicParenR" startAt="7"/>
            </a:pPr>
            <a:r>
              <a:rPr lang="en-US">
                <a:latin typeface="Times New Roman" pitchFamily="18" charset="0"/>
                <a:cs typeface="Times New Roman" pitchFamily="18" charset="0"/>
              </a:rPr>
              <a:t>Use a power meter to find out how much energy your computer actually consumes and to calculate your actual savings. </a:t>
            </a:r>
          </a:p>
          <a:p>
            <a:pPr marL="342900" indent="-342900" algn="just">
              <a:spcAft>
                <a:spcPts val="600"/>
              </a:spcAft>
              <a:buFont typeface="Century Gothic" pitchFamily="34" charset="0"/>
              <a:buAutoNum type="arabicParenR" startAt="7"/>
            </a:pPr>
            <a:r>
              <a:rPr lang="en-US">
                <a:latin typeface="Times New Roman" pitchFamily="18" charset="0"/>
                <a:cs typeface="Times New Roman" pitchFamily="18" charset="0"/>
              </a:rPr>
              <a:t>Establish multiple power schemes to address the different ways you use your computer. For example, you can create a power scheme for playing music CDs that shuts off your hard drive and monitor immediately, but never puts your system into standby mode</a:t>
            </a:r>
            <a:endParaRPr lang="en-US"/>
          </a:p>
        </p:txBody>
      </p:sp>
      <p:sp>
        <p:nvSpPr>
          <p:cNvPr id="20483" name="Rectangle 1"/>
          <p:cNvSpPr>
            <a:spLocks noChangeArrowheads="1"/>
          </p:cNvSpPr>
          <p:nvPr/>
        </p:nvSpPr>
        <p:spPr bwMode="auto">
          <a:xfrm>
            <a:off x="4648200" y="-14288"/>
            <a:ext cx="4572000" cy="646113"/>
          </a:xfrm>
          <a:prstGeom prst="rect">
            <a:avLst/>
          </a:prstGeom>
          <a:noFill/>
          <a:ln w="9525">
            <a:noFill/>
            <a:miter lim="800000"/>
            <a:headEnd/>
            <a:tailEnd/>
          </a:ln>
        </p:spPr>
        <p:txBody>
          <a:bodyPr>
            <a:spAutoFit/>
          </a:bodyPr>
          <a:lstStyle/>
          <a:p>
            <a:r>
              <a:rPr lang="en-GB" b="1">
                <a:solidFill>
                  <a:schemeClr val="bg1"/>
                </a:solidFill>
              </a:rPr>
              <a:t>Top 10 Ways to Reduce Power Consumption of PCs</a:t>
            </a:r>
            <a:endParaRPr lang="en-US">
              <a:solidFill>
                <a:schemeClr val="bg1"/>
              </a:solidFill>
            </a:endParaRPr>
          </a:p>
        </p:txBody>
      </p:sp>
      <p:pic>
        <p:nvPicPr>
          <p:cNvPr id="21508" name="Picture 4"/>
          <p:cNvPicPr>
            <a:picLocks noChangeAspect="1" noChangeArrowheads="1"/>
          </p:cNvPicPr>
          <p:nvPr/>
        </p:nvPicPr>
        <p:blipFill>
          <a:blip r:embed="rId2" cstate="print"/>
          <a:srcRect/>
          <a:stretch>
            <a:fillRect/>
          </a:stretch>
        </p:blipFill>
        <p:spPr bwMode="auto">
          <a:xfrm>
            <a:off x="2895600" y="2286000"/>
            <a:ext cx="2886075" cy="1785938"/>
          </a:xfrm>
          <a:prstGeom prst="rect">
            <a:avLst/>
          </a:prstGeom>
          <a:noFill/>
          <a:ln w="9525">
            <a:noFill/>
            <a:miter lim="800000"/>
            <a:headEnd/>
            <a:tailEnd/>
          </a:ln>
          <a:effectLst/>
        </p:spPr>
      </p:pic>
    </p:spTree>
  </p:cSld>
  <p:clrMapOvr>
    <a:masterClrMapping/>
  </p:clrMapOvr>
  <p:transition spd="slow" advTm="50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wheel(1)">
                                      <p:cBhvr>
                                        <p:cTn id="7" dur="2000"/>
                                        <p:tgtEl>
                                          <p:spTgt spid="20483"/>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1506"/>
                                        </p:tgtEl>
                                        <p:attrNameLst>
                                          <p:attrName>style.visibility</p:attrName>
                                        </p:attrNameLst>
                                      </p:cBhvr>
                                      <p:to>
                                        <p:strVal val="visible"/>
                                      </p:to>
                                    </p:set>
                                    <p:animEffect transition="in" filter="fade">
                                      <p:cBhvr>
                                        <p:cTn id="10" dur="1000"/>
                                        <p:tgtEl>
                                          <p:spTgt spid="21506"/>
                                        </p:tgtEl>
                                      </p:cBhvr>
                                    </p:animEffect>
                                    <p:anim calcmode="lin" valueType="num">
                                      <p:cBhvr>
                                        <p:cTn id="11" dur="1000" fill="hold"/>
                                        <p:tgtEl>
                                          <p:spTgt spid="21506"/>
                                        </p:tgtEl>
                                        <p:attrNameLst>
                                          <p:attrName>ppt_x</p:attrName>
                                        </p:attrNameLst>
                                      </p:cBhvr>
                                      <p:tavLst>
                                        <p:tav tm="0">
                                          <p:val>
                                            <p:strVal val="#ppt_x"/>
                                          </p:val>
                                        </p:tav>
                                        <p:tav tm="100000">
                                          <p:val>
                                            <p:strVal val="#ppt_x"/>
                                          </p:val>
                                        </p:tav>
                                      </p:tavLst>
                                    </p:anim>
                                    <p:anim calcmode="lin" valueType="num">
                                      <p:cBhvr>
                                        <p:cTn id="12" dur="1000" fill="hold"/>
                                        <p:tgtEl>
                                          <p:spTgt spid="21506"/>
                                        </p:tgtEl>
                                        <p:attrNameLst>
                                          <p:attrName>ppt_y</p:attrName>
                                        </p:attrNameLst>
                                      </p:cBhvr>
                                      <p:tavLst>
                                        <p:tav tm="0">
                                          <p:val>
                                            <p:strVal val="#ppt_y+.1"/>
                                          </p:val>
                                        </p:tav>
                                        <p:tav tm="100000">
                                          <p:val>
                                            <p:strVal val="#ppt_y"/>
                                          </p:val>
                                        </p:tav>
                                      </p:tavLst>
                                    </p:anim>
                                  </p:childTnLst>
                                </p:cTn>
                              </p:par>
                              <p:par>
                                <p:cTn id="13" presetID="10" presetClass="entr" presetSubtype="0" fill="hold" nodeType="withEffect">
                                  <p:stCondLst>
                                    <p:cond delay="0"/>
                                  </p:stCondLst>
                                  <p:childTnLst>
                                    <p:set>
                                      <p:cBhvr>
                                        <p:cTn id="14" dur="1" fill="hold">
                                          <p:stCondLst>
                                            <p:cond delay="0"/>
                                          </p:stCondLst>
                                        </p:cTn>
                                        <p:tgtEl>
                                          <p:spTgt spid="21508"/>
                                        </p:tgtEl>
                                        <p:attrNameLst>
                                          <p:attrName>style.visibility</p:attrName>
                                        </p:attrNameLst>
                                      </p:cBhvr>
                                      <p:to>
                                        <p:strVal val="visible"/>
                                      </p:to>
                                    </p:set>
                                    <p:animEffect transition="in" filter="fade">
                                      <p:cBhvr>
                                        <p:cTn id="15" dur="5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04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703263" y="990600"/>
            <a:ext cx="5100637" cy="2554288"/>
          </a:xfrm>
          <a:prstGeom prst="rect">
            <a:avLst/>
          </a:prstGeom>
          <a:noFill/>
          <a:ln w="9525">
            <a:noFill/>
            <a:miter lim="800000"/>
            <a:headEnd/>
            <a:tailEnd/>
          </a:ln>
        </p:spPr>
        <p:txBody>
          <a:bodyPr>
            <a:spAutoFit/>
          </a:bodyPr>
          <a:lstStyle/>
          <a:p>
            <a:pPr algn="just"/>
            <a:r>
              <a:rPr lang="en-GB" sz="2000"/>
              <a:t>The global information and communications technology (ICT) industry accounts for approximately 2 percent of global carbon dioxide (CO2) emissions, a figure equivalent to aviation" - </a:t>
            </a:r>
            <a:r>
              <a:rPr lang="en-GB" sz="2000" b="1"/>
              <a:t>Gartner 2007</a:t>
            </a:r>
            <a:r>
              <a:rPr lang="en-GB" sz="2000"/>
              <a:t>.</a:t>
            </a:r>
            <a:endParaRPr lang="en-US" sz="2000"/>
          </a:p>
          <a:p>
            <a:r>
              <a:rPr lang="en-GB" sz="2000"/>
              <a:t> </a:t>
            </a:r>
            <a:endParaRPr lang="en-US" sz="2000"/>
          </a:p>
          <a:p>
            <a:endParaRPr lang="en-US" sz="2000"/>
          </a:p>
        </p:txBody>
      </p:sp>
      <p:sp>
        <p:nvSpPr>
          <p:cNvPr id="7171" name="Rectangle 3"/>
          <p:cNvSpPr>
            <a:spLocks noChangeArrowheads="1"/>
          </p:cNvSpPr>
          <p:nvPr/>
        </p:nvSpPr>
        <p:spPr bwMode="auto">
          <a:xfrm>
            <a:off x="4648200" y="65088"/>
            <a:ext cx="2312988" cy="369887"/>
          </a:xfrm>
          <a:prstGeom prst="rect">
            <a:avLst/>
          </a:prstGeom>
          <a:noFill/>
          <a:ln w="9525">
            <a:noFill/>
            <a:miter lim="800000"/>
            <a:headEnd/>
            <a:tailEnd/>
          </a:ln>
        </p:spPr>
        <p:txBody>
          <a:bodyPr wrap="none">
            <a:spAutoFit/>
          </a:bodyPr>
          <a:lstStyle/>
          <a:p>
            <a:r>
              <a:rPr lang="en-US" b="1">
                <a:solidFill>
                  <a:schemeClr val="bg1"/>
                </a:solidFill>
              </a:rPr>
              <a:t>Did You Know……..</a:t>
            </a:r>
            <a:endParaRPr lang="en-US">
              <a:solidFill>
                <a:schemeClr val="bg1"/>
              </a:solidFill>
            </a:endParaRPr>
          </a:p>
        </p:txBody>
      </p:sp>
      <p:sp>
        <p:nvSpPr>
          <p:cNvPr id="2" name="TextBox 1"/>
          <p:cNvSpPr txBox="1">
            <a:spLocks noChangeArrowheads="1"/>
          </p:cNvSpPr>
          <p:nvPr/>
        </p:nvSpPr>
        <p:spPr bwMode="auto">
          <a:xfrm>
            <a:off x="2725738" y="3124200"/>
            <a:ext cx="5427662" cy="2862263"/>
          </a:xfrm>
          <a:prstGeom prst="rect">
            <a:avLst/>
          </a:prstGeom>
          <a:noFill/>
          <a:ln w="9525">
            <a:noFill/>
            <a:miter lim="800000"/>
            <a:headEnd/>
            <a:tailEnd/>
          </a:ln>
        </p:spPr>
        <p:txBody>
          <a:bodyPr>
            <a:spAutoFit/>
          </a:bodyPr>
          <a:lstStyle/>
          <a:p>
            <a:pPr algn="just"/>
            <a:r>
              <a:rPr lang="en-US" sz="2000"/>
              <a:t>18% of office workers never switch off their PC at night or weekends, and a further 13% leave it on some nights each week, producing about 700,000 tons of CO2 emissions (equivalent to the annual emissions of a typical gas-fired power station) - </a:t>
            </a:r>
            <a:r>
              <a:rPr lang="en-US" sz="2000" b="1"/>
              <a:t>World Economic Forum Green Technology 2009 Report</a:t>
            </a:r>
          </a:p>
          <a:p>
            <a:endParaRPr lang="en-US" sz="2000" b="1"/>
          </a:p>
        </p:txBody>
      </p:sp>
      <p:pic>
        <p:nvPicPr>
          <p:cNvPr id="5" name="Picture 4"/>
          <p:cNvPicPr>
            <a:picLocks noChangeAspect="1"/>
          </p:cNvPicPr>
          <p:nvPr/>
        </p:nvPicPr>
        <p:blipFill>
          <a:blip r:embed="rId2" cstate="print"/>
          <a:srcRect/>
          <a:stretch>
            <a:fillRect/>
          </a:stretch>
        </p:blipFill>
        <p:spPr bwMode="auto">
          <a:xfrm>
            <a:off x="762000" y="3810000"/>
            <a:ext cx="1905000" cy="1130300"/>
          </a:xfrm>
          <a:prstGeom prst="rect">
            <a:avLst/>
          </a:prstGeom>
          <a:noFill/>
          <a:ln w="9525">
            <a:noFill/>
            <a:miter lim="800000"/>
            <a:headEnd/>
            <a:tailEnd/>
          </a:ln>
        </p:spPr>
      </p:pic>
      <p:pic>
        <p:nvPicPr>
          <p:cNvPr id="6" name="Picture 5"/>
          <p:cNvPicPr>
            <a:picLocks noChangeAspect="1"/>
          </p:cNvPicPr>
          <p:nvPr/>
        </p:nvPicPr>
        <p:blipFill>
          <a:blip r:embed="rId3" cstate="print"/>
          <a:srcRect/>
          <a:stretch>
            <a:fillRect/>
          </a:stretch>
        </p:blipFill>
        <p:spPr bwMode="auto">
          <a:xfrm>
            <a:off x="6096000" y="1066800"/>
            <a:ext cx="1917700" cy="1917700"/>
          </a:xfrm>
          <a:prstGeom prst="rect">
            <a:avLst/>
          </a:prstGeom>
          <a:noFill/>
          <a:ln w="9525">
            <a:noFill/>
            <a:miter lim="800000"/>
            <a:headEnd/>
            <a:tailEnd/>
          </a:ln>
        </p:spPr>
      </p:pic>
    </p:spTree>
  </p:cSld>
  <p:clrMapOvr>
    <a:masterClrMapping/>
  </p:clrMapOvr>
  <p:transition spd="slow" advClick="0" advTm="4000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7171"/>
                                        </p:tgtEl>
                                        <p:attrNameLst>
                                          <p:attrName>r</p:attrName>
                                        </p:attrNameLst>
                                      </p:cBhvr>
                                    </p:animRot>
                                    <p:animRot by="-240000">
                                      <p:cBhvr>
                                        <p:cTn id="7" dur="200" fill="hold">
                                          <p:stCondLst>
                                            <p:cond delay="200"/>
                                          </p:stCondLst>
                                        </p:cTn>
                                        <p:tgtEl>
                                          <p:spTgt spid="7171"/>
                                        </p:tgtEl>
                                        <p:attrNameLst>
                                          <p:attrName>r</p:attrName>
                                        </p:attrNameLst>
                                      </p:cBhvr>
                                    </p:animRot>
                                    <p:animRot by="240000">
                                      <p:cBhvr>
                                        <p:cTn id="8" dur="200" fill="hold">
                                          <p:stCondLst>
                                            <p:cond delay="400"/>
                                          </p:stCondLst>
                                        </p:cTn>
                                        <p:tgtEl>
                                          <p:spTgt spid="7171"/>
                                        </p:tgtEl>
                                        <p:attrNameLst>
                                          <p:attrName>r</p:attrName>
                                        </p:attrNameLst>
                                      </p:cBhvr>
                                    </p:animRot>
                                    <p:animRot by="-240000">
                                      <p:cBhvr>
                                        <p:cTn id="9" dur="200" fill="hold">
                                          <p:stCondLst>
                                            <p:cond delay="600"/>
                                          </p:stCondLst>
                                        </p:cTn>
                                        <p:tgtEl>
                                          <p:spTgt spid="7171"/>
                                        </p:tgtEl>
                                        <p:attrNameLst>
                                          <p:attrName>r</p:attrName>
                                        </p:attrNameLst>
                                      </p:cBhvr>
                                    </p:animRot>
                                    <p:animRot by="120000">
                                      <p:cBhvr>
                                        <p:cTn id="10" dur="200" fill="hold">
                                          <p:stCondLst>
                                            <p:cond delay="800"/>
                                          </p:stCondLst>
                                        </p:cTn>
                                        <p:tgtEl>
                                          <p:spTgt spid="7171"/>
                                        </p:tgtEl>
                                        <p:attrNameLst>
                                          <p:attrName>r</p:attrName>
                                        </p:attrNameLst>
                                      </p:cBhvr>
                                    </p:animRot>
                                  </p:childTnLst>
                                </p:cTn>
                              </p:par>
                              <p:par>
                                <p:cTn id="11" presetID="42" presetClass="entr" presetSubtype="0" fill="hold" grpId="0" nodeType="withEffect">
                                  <p:stCondLst>
                                    <p:cond delay="0"/>
                                  </p:stCondLst>
                                  <p:childTnLst>
                                    <p:set>
                                      <p:cBhvr>
                                        <p:cTn id="12" dur="1" fill="hold">
                                          <p:stCondLst>
                                            <p:cond delay="0"/>
                                          </p:stCondLst>
                                        </p:cTn>
                                        <p:tgtEl>
                                          <p:spTgt spid="7170"/>
                                        </p:tgtEl>
                                        <p:attrNameLst>
                                          <p:attrName>style.visibility</p:attrName>
                                        </p:attrNameLst>
                                      </p:cBhvr>
                                      <p:to>
                                        <p:strVal val="visible"/>
                                      </p:to>
                                    </p:set>
                                    <p:animEffect transition="in" filter="fade">
                                      <p:cBhvr>
                                        <p:cTn id="13" dur="1000"/>
                                        <p:tgtEl>
                                          <p:spTgt spid="7170"/>
                                        </p:tgtEl>
                                      </p:cBhvr>
                                    </p:animEffect>
                                    <p:anim calcmode="lin" valueType="num">
                                      <p:cBhvr>
                                        <p:cTn id="14" dur="1000" fill="hold"/>
                                        <p:tgtEl>
                                          <p:spTgt spid="7170"/>
                                        </p:tgtEl>
                                        <p:attrNameLst>
                                          <p:attrName>ppt_x</p:attrName>
                                        </p:attrNameLst>
                                      </p:cBhvr>
                                      <p:tavLst>
                                        <p:tav tm="0">
                                          <p:val>
                                            <p:strVal val="#ppt_x"/>
                                          </p:val>
                                        </p:tav>
                                        <p:tav tm="100000">
                                          <p:val>
                                            <p:strVal val="#ppt_x"/>
                                          </p:val>
                                        </p:tav>
                                      </p:tavLst>
                                    </p:anim>
                                    <p:anim calcmode="lin" valueType="num">
                                      <p:cBhvr>
                                        <p:cTn id="15" dur="1000" fill="hold"/>
                                        <p:tgtEl>
                                          <p:spTgt spid="717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250"/>
                                        <p:tgtEl>
                                          <p:spTgt spid="6"/>
                                        </p:tgtEl>
                                      </p:cBhvr>
                                    </p:animEffect>
                                    <p:anim calcmode="lin" valueType="num">
                                      <p:cBhvr>
                                        <p:cTn id="20" dur="2250" fill="hold"/>
                                        <p:tgtEl>
                                          <p:spTgt spid="6"/>
                                        </p:tgtEl>
                                        <p:attrNameLst>
                                          <p:attrName>ppt_x</p:attrName>
                                        </p:attrNameLst>
                                      </p:cBhvr>
                                      <p:tavLst>
                                        <p:tav tm="0">
                                          <p:val>
                                            <p:strVal val="#ppt_x"/>
                                          </p:val>
                                        </p:tav>
                                        <p:tav tm="100000">
                                          <p:val>
                                            <p:strVal val="#ppt_x"/>
                                          </p:val>
                                        </p:tav>
                                      </p:tavLst>
                                    </p:anim>
                                    <p:anim calcmode="lin" valueType="num">
                                      <p:cBhvr>
                                        <p:cTn id="21" dur="2250" fill="hold"/>
                                        <p:tgtEl>
                                          <p:spTgt spid="6"/>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250"/>
                            </p:stCondLst>
                            <p:childTnLst>
                              <p:par>
                                <p:cTn id="23" presetID="42" presetClass="entr" presetSubtype="0"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4250"/>
                            </p:stCondLst>
                            <p:childTnLst>
                              <p:par>
                                <p:cTn id="29" presetID="1"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4648200" y="65088"/>
            <a:ext cx="2312988" cy="369887"/>
          </a:xfrm>
          <a:prstGeom prst="rect">
            <a:avLst/>
          </a:prstGeom>
          <a:noFill/>
          <a:ln w="9525">
            <a:noFill/>
            <a:miter lim="800000"/>
            <a:headEnd/>
            <a:tailEnd/>
          </a:ln>
        </p:spPr>
        <p:txBody>
          <a:bodyPr wrap="none">
            <a:spAutoFit/>
          </a:bodyPr>
          <a:lstStyle/>
          <a:p>
            <a:r>
              <a:rPr lang="en-US" b="1">
                <a:solidFill>
                  <a:schemeClr val="bg1"/>
                </a:solidFill>
              </a:rPr>
              <a:t>Did You Know……..</a:t>
            </a:r>
            <a:endParaRPr lang="en-US">
              <a:solidFill>
                <a:schemeClr val="bg1"/>
              </a:solidFill>
            </a:endParaRPr>
          </a:p>
        </p:txBody>
      </p:sp>
      <p:sp>
        <p:nvSpPr>
          <p:cNvPr id="8195" name="TextBox 1"/>
          <p:cNvSpPr txBox="1">
            <a:spLocks noChangeArrowheads="1"/>
          </p:cNvSpPr>
          <p:nvPr/>
        </p:nvSpPr>
        <p:spPr bwMode="auto">
          <a:xfrm>
            <a:off x="668338" y="1219200"/>
            <a:ext cx="7485062" cy="923925"/>
          </a:xfrm>
          <a:prstGeom prst="rect">
            <a:avLst/>
          </a:prstGeom>
          <a:noFill/>
          <a:ln w="9525">
            <a:noFill/>
            <a:miter lim="800000"/>
            <a:headEnd/>
            <a:tailEnd/>
          </a:ln>
        </p:spPr>
        <p:txBody>
          <a:bodyPr>
            <a:spAutoFit/>
          </a:bodyPr>
          <a:lstStyle/>
          <a:p>
            <a:pPr algn="just"/>
            <a:r>
              <a:rPr lang="en-US"/>
              <a:t>A photocopier which is left switched on overnight needs the same amount of energy as it does to make 1500 photocopies. </a:t>
            </a:r>
            <a:r>
              <a:rPr lang="en-US" b="1"/>
              <a:t>[Experton 2007]</a:t>
            </a:r>
            <a:endParaRPr lang="en-US"/>
          </a:p>
        </p:txBody>
      </p:sp>
      <p:sp>
        <p:nvSpPr>
          <p:cNvPr id="8196" name="TextBox 2"/>
          <p:cNvSpPr txBox="1">
            <a:spLocks noChangeArrowheads="1"/>
          </p:cNvSpPr>
          <p:nvPr/>
        </p:nvSpPr>
        <p:spPr bwMode="auto">
          <a:xfrm>
            <a:off x="2982913" y="2362200"/>
            <a:ext cx="5399087" cy="2308225"/>
          </a:xfrm>
          <a:prstGeom prst="rect">
            <a:avLst/>
          </a:prstGeom>
          <a:noFill/>
          <a:ln w="9525">
            <a:noFill/>
            <a:miter lim="800000"/>
            <a:headEnd/>
            <a:tailEnd/>
          </a:ln>
        </p:spPr>
        <p:txBody>
          <a:bodyPr>
            <a:spAutoFit/>
          </a:bodyPr>
          <a:lstStyle/>
          <a:p>
            <a:pPr algn="just"/>
            <a:r>
              <a:rPr lang="en-GB"/>
              <a:t>With the fast growth of ICT application in business operation and people’s daily life, the total electricity consumption of ICT and other consumer electronics worldwide is predicted to double by 2022 compared to the level in 2010, while tripled by 2030 to 1,700 tera (trillion) watts – </a:t>
            </a:r>
            <a:r>
              <a:rPr lang="en-GB" b="1"/>
              <a:t>Gadgets and Gigawatts: Policies for Energy Efficient Electronics</a:t>
            </a:r>
            <a:endParaRPr lang="en-US"/>
          </a:p>
        </p:txBody>
      </p:sp>
      <p:pic>
        <p:nvPicPr>
          <p:cNvPr id="8197" name="Picture 3"/>
          <p:cNvPicPr>
            <a:picLocks noChangeAspect="1"/>
          </p:cNvPicPr>
          <p:nvPr/>
        </p:nvPicPr>
        <p:blipFill>
          <a:blip r:embed="rId2" cstate="print"/>
          <a:srcRect/>
          <a:stretch>
            <a:fillRect/>
          </a:stretch>
        </p:blipFill>
        <p:spPr bwMode="auto">
          <a:xfrm>
            <a:off x="685800" y="2460625"/>
            <a:ext cx="2297113" cy="1676400"/>
          </a:xfrm>
          <a:prstGeom prst="rect">
            <a:avLst/>
          </a:prstGeom>
          <a:noFill/>
          <a:ln w="9525">
            <a:noFill/>
            <a:miter lim="800000"/>
            <a:headEnd/>
            <a:tailEnd/>
          </a:ln>
        </p:spPr>
      </p:pic>
    </p:spTree>
  </p:cSld>
  <p:clrMapOvr>
    <a:masterClrMapping/>
  </p:clrMapOvr>
  <p:transition spd="slow" advClick="0" advTm="4000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8194"/>
                                        </p:tgtEl>
                                        <p:attrNameLst>
                                          <p:attrName>r</p:attrName>
                                        </p:attrNameLst>
                                      </p:cBhvr>
                                    </p:animRot>
                                    <p:animRot by="-240000">
                                      <p:cBhvr>
                                        <p:cTn id="7" dur="200" fill="hold">
                                          <p:stCondLst>
                                            <p:cond delay="200"/>
                                          </p:stCondLst>
                                        </p:cTn>
                                        <p:tgtEl>
                                          <p:spTgt spid="8194"/>
                                        </p:tgtEl>
                                        <p:attrNameLst>
                                          <p:attrName>r</p:attrName>
                                        </p:attrNameLst>
                                      </p:cBhvr>
                                    </p:animRot>
                                    <p:animRot by="240000">
                                      <p:cBhvr>
                                        <p:cTn id="8" dur="200" fill="hold">
                                          <p:stCondLst>
                                            <p:cond delay="400"/>
                                          </p:stCondLst>
                                        </p:cTn>
                                        <p:tgtEl>
                                          <p:spTgt spid="8194"/>
                                        </p:tgtEl>
                                        <p:attrNameLst>
                                          <p:attrName>r</p:attrName>
                                        </p:attrNameLst>
                                      </p:cBhvr>
                                    </p:animRot>
                                    <p:animRot by="-240000">
                                      <p:cBhvr>
                                        <p:cTn id="9" dur="200" fill="hold">
                                          <p:stCondLst>
                                            <p:cond delay="600"/>
                                          </p:stCondLst>
                                        </p:cTn>
                                        <p:tgtEl>
                                          <p:spTgt spid="8194"/>
                                        </p:tgtEl>
                                        <p:attrNameLst>
                                          <p:attrName>r</p:attrName>
                                        </p:attrNameLst>
                                      </p:cBhvr>
                                    </p:animRot>
                                    <p:animRot by="120000">
                                      <p:cBhvr>
                                        <p:cTn id="10" dur="200" fill="hold">
                                          <p:stCondLst>
                                            <p:cond delay="800"/>
                                          </p:stCondLst>
                                        </p:cTn>
                                        <p:tgtEl>
                                          <p:spTgt spid="8194"/>
                                        </p:tgtEl>
                                        <p:attrNameLst>
                                          <p:attrName>r</p:attrName>
                                        </p:attrNameLst>
                                      </p:cBhvr>
                                    </p:animRot>
                                  </p:childTnLst>
                                </p:cTn>
                              </p:par>
                              <p:par>
                                <p:cTn id="11" presetID="42" presetClass="entr" presetSubtype="0" fill="hold" grpId="0" nodeType="withEffect">
                                  <p:stCondLst>
                                    <p:cond delay="0"/>
                                  </p:stCondLst>
                                  <p:childTnLst>
                                    <p:set>
                                      <p:cBhvr>
                                        <p:cTn id="12" dur="1" fill="hold">
                                          <p:stCondLst>
                                            <p:cond delay="0"/>
                                          </p:stCondLst>
                                        </p:cTn>
                                        <p:tgtEl>
                                          <p:spTgt spid="8195"/>
                                        </p:tgtEl>
                                        <p:attrNameLst>
                                          <p:attrName>style.visibility</p:attrName>
                                        </p:attrNameLst>
                                      </p:cBhvr>
                                      <p:to>
                                        <p:strVal val="visible"/>
                                      </p:to>
                                    </p:set>
                                    <p:animEffect transition="in" filter="fade">
                                      <p:cBhvr>
                                        <p:cTn id="13" dur="1000"/>
                                        <p:tgtEl>
                                          <p:spTgt spid="8195"/>
                                        </p:tgtEl>
                                      </p:cBhvr>
                                    </p:animEffect>
                                    <p:anim calcmode="lin" valueType="num">
                                      <p:cBhvr>
                                        <p:cTn id="14" dur="1000" fill="hold"/>
                                        <p:tgtEl>
                                          <p:spTgt spid="8195"/>
                                        </p:tgtEl>
                                        <p:attrNameLst>
                                          <p:attrName>ppt_x</p:attrName>
                                        </p:attrNameLst>
                                      </p:cBhvr>
                                      <p:tavLst>
                                        <p:tav tm="0">
                                          <p:val>
                                            <p:strVal val="#ppt_x"/>
                                          </p:val>
                                        </p:tav>
                                        <p:tav tm="100000">
                                          <p:val>
                                            <p:strVal val="#ppt_x"/>
                                          </p:val>
                                        </p:tav>
                                      </p:tavLst>
                                    </p:anim>
                                    <p:anim calcmode="lin" valueType="num">
                                      <p:cBhvr>
                                        <p:cTn id="15" dur="1000" fill="hold"/>
                                        <p:tgtEl>
                                          <p:spTgt spid="8195"/>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grpId="0" nodeType="afterEffect">
                                  <p:stCondLst>
                                    <p:cond delay="2000"/>
                                  </p:stCondLst>
                                  <p:childTnLst>
                                    <p:set>
                                      <p:cBhvr>
                                        <p:cTn id="18" dur="1" fill="hold">
                                          <p:stCondLst>
                                            <p:cond delay="0"/>
                                          </p:stCondLst>
                                        </p:cTn>
                                        <p:tgtEl>
                                          <p:spTgt spid="8196"/>
                                        </p:tgtEl>
                                        <p:attrNameLst>
                                          <p:attrName>style.visibility</p:attrName>
                                        </p:attrNameLst>
                                      </p:cBhvr>
                                      <p:to>
                                        <p:strVal val="visible"/>
                                      </p:to>
                                    </p:set>
                                    <p:animEffect transition="in" filter="fade">
                                      <p:cBhvr>
                                        <p:cTn id="19" dur="1000"/>
                                        <p:tgtEl>
                                          <p:spTgt spid="8196"/>
                                        </p:tgtEl>
                                      </p:cBhvr>
                                    </p:animEffect>
                                    <p:anim calcmode="lin" valueType="num">
                                      <p:cBhvr>
                                        <p:cTn id="20" dur="1000" fill="hold"/>
                                        <p:tgtEl>
                                          <p:spTgt spid="8196"/>
                                        </p:tgtEl>
                                        <p:attrNameLst>
                                          <p:attrName>ppt_x</p:attrName>
                                        </p:attrNameLst>
                                      </p:cBhvr>
                                      <p:tavLst>
                                        <p:tav tm="0">
                                          <p:val>
                                            <p:strVal val="#ppt_x"/>
                                          </p:val>
                                        </p:tav>
                                        <p:tav tm="100000">
                                          <p:val>
                                            <p:strVal val="#ppt_x"/>
                                          </p:val>
                                        </p:tav>
                                      </p:tavLst>
                                    </p:anim>
                                    <p:anim calcmode="lin" valueType="num">
                                      <p:cBhvr>
                                        <p:cTn id="21" dur="1000" fill="hold"/>
                                        <p:tgtEl>
                                          <p:spTgt spid="8196"/>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4000"/>
                            </p:stCondLst>
                            <p:childTnLst>
                              <p:par>
                                <p:cTn id="23" presetID="10" presetClass="entr" presetSubtype="0" fill="hold" nodeType="afterEffect">
                                  <p:stCondLst>
                                    <p:cond delay="0"/>
                                  </p:stCondLst>
                                  <p:childTnLst>
                                    <p:set>
                                      <p:cBhvr>
                                        <p:cTn id="24" dur="1" fill="hold">
                                          <p:stCondLst>
                                            <p:cond delay="0"/>
                                          </p:stCondLst>
                                        </p:cTn>
                                        <p:tgtEl>
                                          <p:spTgt spid="8197"/>
                                        </p:tgtEl>
                                        <p:attrNameLst>
                                          <p:attrName>style.visibility</p:attrName>
                                        </p:attrNameLst>
                                      </p:cBhvr>
                                      <p:to>
                                        <p:strVal val="visible"/>
                                      </p:to>
                                    </p:set>
                                    <p:animEffect transition="in" filter="fade">
                                      <p:cBhvr>
                                        <p:cTn id="25"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p:bldP spid="819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4648200" y="65088"/>
            <a:ext cx="2312988" cy="369887"/>
          </a:xfrm>
          <a:prstGeom prst="rect">
            <a:avLst/>
          </a:prstGeom>
          <a:noFill/>
          <a:ln w="9525">
            <a:noFill/>
            <a:miter lim="800000"/>
            <a:headEnd/>
            <a:tailEnd/>
          </a:ln>
        </p:spPr>
        <p:txBody>
          <a:bodyPr wrap="none">
            <a:spAutoFit/>
          </a:bodyPr>
          <a:lstStyle/>
          <a:p>
            <a:r>
              <a:rPr lang="en-US" b="1">
                <a:solidFill>
                  <a:schemeClr val="bg1"/>
                </a:solidFill>
              </a:rPr>
              <a:t>Did You Know……..</a:t>
            </a:r>
            <a:endParaRPr lang="en-US">
              <a:solidFill>
                <a:schemeClr val="bg1"/>
              </a:solidFill>
            </a:endParaRPr>
          </a:p>
        </p:txBody>
      </p:sp>
      <p:sp>
        <p:nvSpPr>
          <p:cNvPr id="9219" name="TextBox 3"/>
          <p:cNvSpPr txBox="1">
            <a:spLocks noChangeArrowheads="1"/>
          </p:cNvSpPr>
          <p:nvPr/>
        </p:nvSpPr>
        <p:spPr bwMode="auto">
          <a:xfrm>
            <a:off x="700088" y="1630363"/>
            <a:ext cx="7315200" cy="3170237"/>
          </a:xfrm>
          <a:prstGeom prst="rect">
            <a:avLst/>
          </a:prstGeom>
          <a:noFill/>
          <a:ln w="9525">
            <a:noFill/>
            <a:miter lim="800000"/>
            <a:headEnd/>
            <a:tailEnd/>
          </a:ln>
        </p:spPr>
        <p:txBody>
          <a:bodyPr>
            <a:spAutoFit/>
          </a:bodyPr>
          <a:lstStyle/>
          <a:p>
            <a:pPr algn="just" eaLnBrk="0" hangingPunct="0"/>
            <a:r>
              <a:rPr lang="en-US" sz="2000"/>
              <a:t>The total footprint of the ICT sector – including personal computers (PCs) and peripherals, telecoms networks and devices and data centres – </a:t>
            </a:r>
          </a:p>
          <a:p>
            <a:pPr algn="just" eaLnBrk="0" hangingPunct="0"/>
            <a:r>
              <a:rPr lang="en-US" sz="2000"/>
              <a:t>was estimated at  830 MtCO2e, </a:t>
            </a:r>
          </a:p>
          <a:p>
            <a:pPr algn="just" eaLnBrk="0" hangingPunct="0"/>
            <a:r>
              <a:rPr lang="en-US" sz="2000"/>
              <a:t>about 2% of the estimated total </a:t>
            </a:r>
          </a:p>
          <a:p>
            <a:pPr algn="just" eaLnBrk="0" hangingPunct="0"/>
            <a:r>
              <a:rPr lang="en-US" sz="2000"/>
              <a:t>emissions from human activity in 2007.</a:t>
            </a:r>
          </a:p>
          <a:p>
            <a:pPr algn="just" eaLnBrk="0" hangingPunct="0"/>
            <a:r>
              <a:rPr lang="en-US" sz="2000"/>
              <a:t> Even if the efficient technology </a:t>
            </a:r>
          </a:p>
          <a:p>
            <a:pPr algn="just" eaLnBrk="0" hangingPunct="0"/>
            <a:r>
              <a:rPr lang="en-US" sz="2000"/>
              <a:t>developments are implemented,</a:t>
            </a:r>
          </a:p>
          <a:p>
            <a:pPr algn="just" eaLnBrk="0" hangingPunct="0"/>
            <a:r>
              <a:rPr lang="en-US" sz="2000"/>
              <a:t> this figure seems to grow at 6% each year until 2020. - </a:t>
            </a:r>
            <a:r>
              <a:rPr lang="en-GB" sz="2000" b="1"/>
              <a:t>SMART 2020 Report</a:t>
            </a:r>
            <a:endParaRPr lang="en-US" sz="2000"/>
          </a:p>
        </p:txBody>
      </p:sp>
      <p:pic>
        <p:nvPicPr>
          <p:cNvPr id="9220" name="Picture 6"/>
          <p:cNvPicPr>
            <a:picLocks noChangeAspect="1"/>
          </p:cNvPicPr>
          <p:nvPr/>
        </p:nvPicPr>
        <p:blipFill>
          <a:blip r:embed="rId2" cstate="print"/>
          <a:srcRect/>
          <a:stretch>
            <a:fillRect/>
          </a:stretch>
        </p:blipFill>
        <p:spPr bwMode="auto">
          <a:xfrm>
            <a:off x="5413375" y="2384425"/>
            <a:ext cx="2511425" cy="1663700"/>
          </a:xfrm>
          <a:prstGeom prst="rect">
            <a:avLst/>
          </a:prstGeom>
          <a:noFill/>
          <a:ln w="9525">
            <a:noFill/>
            <a:miter lim="800000"/>
            <a:headEnd/>
            <a:tailEnd/>
          </a:ln>
        </p:spPr>
      </p:pic>
    </p:spTree>
  </p:cSld>
  <p:clrMapOvr>
    <a:masterClrMapping/>
  </p:clrMapOvr>
  <p:transition spd="slow" advClick="0" advTm="4000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9218"/>
                                        </p:tgtEl>
                                        <p:attrNameLst>
                                          <p:attrName>r</p:attrName>
                                        </p:attrNameLst>
                                      </p:cBhvr>
                                    </p:animRot>
                                    <p:animRot by="-240000">
                                      <p:cBhvr>
                                        <p:cTn id="7" dur="200" fill="hold">
                                          <p:stCondLst>
                                            <p:cond delay="200"/>
                                          </p:stCondLst>
                                        </p:cTn>
                                        <p:tgtEl>
                                          <p:spTgt spid="9218"/>
                                        </p:tgtEl>
                                        <p:attrNameLst>
                                          <p:attrName>r</p:attrName>
                                        </p:attrNameLst>
                                      </p:cBhvr>
                                    </p:animRot>
                                    <p:animRot by="240000">
                                      <p:cBhvr>
                                        <p:cTn id="8" dur="200" fill="hold">
                                          <p:stCondLst>
                                            <p:cond delay="400"/>
                                          </p:stCondLst>
                                        </p:cTn>
                                        <p:tgtEl>
                                          <p:spTgt spid="9218"/>
                                        </p:tgtEl>
                                        <p:attrNameLst>
                                          <p:attrName>r</p:attrName>
                                        </p:attrNameLst>
                                      </p:cBhvr>
                                    </p:animRot>
                                    <p:animRot by="-240000">
                                      <p:cBhvr>
                                        <p:cTn id="9" dur="200" fill="hold">
                                          <p:stCondLst>
                                            <p:cond delay="600"/>
                                          </p:stCondLst>
                                        </p:cTn>
                                        <p:tgtEl>
                                          <p:spTgt spid="9218"/>
                                        </p:tgtEl>
                                        <p:attrNameLst>
                                          <p:attrName>r</p:attrName>
                                        </p:attrNameLst>
                                      </p:cBhvr>
                                    </p:animRot>
                                    <p:animRot by="120000">
                                      <p:cBhvr>
                                        <p:cTn id="10" dur="200" fill="hold">
                                          <p:stCondLst>
                                            <p:cond delay="800"/>
                                          </p:stCondLst>
                                        </p:cTn>
                                        <p:tgtEl>
                                          <p:spTgt spid="9218"/>
                                        </p:tgtEl>
                                        <p:attrNameLst>
                                          <p:attrName>r</p:attrName>
                                        </p:attrNameLst>
                                      </p:cBhvr>
                                    </p:animRot>
                                  </p:childTnLst>
                                </p:cTn>
                              </p:par>
                              <p:par>
                                <p:cTn id="11" presetID="42" presetClass="entr" presetSubtype="0" fill="hold" grpId="0" nodeType="withEffect">
                                  <p:stCondLst>
                                    <p:cond delay="0"/>
                                  </p:stCondLst>
                                  <p:childTnLst>
                                    <p:set>
                                      <p:cBhvr>
                                        <p:cTn id="12" dur="1" fill="hold">
                                          <p:stCondLst>
                                            <p:cond delay="0"/>
                                          </p:stCondLst>
                                        </p:cTn>
                                        <p:tgtEl>
                                          <p:spTgt spid="9219"/>
                                        </p:tgtEl>
                                        <p:attrNameLst>
                                          <p:attrName>style.visibility</p:attrName>
                                        </p:attrNameLst>
                                      </p:cBhvr>
                                      <p:to>
                                        <p:strVal val="visible"/>
                                      </p:to>
                                    </p:set>
                                    <p:animEffect transition="in" filter="fade">
                                      <p:cBhvr>
                                        <p:cTn id="13" dur="1000"/>
                                        <p:tgtEl>
                                          <p:spTgt spid="9219"/>
                                        </p:tgtEl>
                                      </p:cBhvr>
                                    </p:animEffect>
                                    <p:anim calcmode="lin" valueType="num">
                                      <p:cBhvr>
                                        <p:cTn id="14" dur="1000" fill="hold"/>
                                        <p:tgtEl>
                                          <p:spTgt spid="9219"/>
                                        </p:tgtEl>
                                        <p:attrNameLst>
                                          <p:attrName>ppt_x</p:attrName>
                                        </p:attrNameLst>
                                      </p:cBhvr>
                                      <p:tavLst>
                                        <p:tav tm="0">
                                          <p:val>
                                            <p:strVal val="#ppt_x"/>
                                          </p:val>
                                        </p:tav>
                                        <p:tav tm="100000">
                                          <p:val>
                                            <p:strVal val="#ppt_x"/>
                                          </p:val>
                                        </p:tav>
                                      </p:tavLst>
                                    </p:anim>
                                    <p:anim calcmode="lin" valueType="num">
                                      <p:cBhvr>
                                        <p:cTn id="15" dur="1000" fill="hold"/>
                                        <p:tgtEl>
                                          <p:spTgt spid="9219"/>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9220"/>
                                        </p:tgtEl>
                                        <p:attrNameLst>
                                          <p:attrName>style.visibility</p:attrName>
                                        </p:attrNameLst>
                                      </p:cBhvr>
                                      <p:to>
                                        <p:strVal val="visible"/>
                                      </p:to>
                                    </p:set>
                                    <p:animEffect transition="in" filter="fade">
                                      <p:cBhvr>
                                        <p:cTn id="18" dur="1000"/>
                                        <p:tgtEl>
                                          <p:spTgt spid="9220"/>
                                        </p:tgtEl>
                                      </p:cBhvr>
                                    </p:animEffect>
                                    <p:anim calcmode="lin" valueType="num">
                                      <p:cBhvr>
                                        <p:cTn id="19" dur="1000" fill="hold"/>
                                        <p:tgtEl>
                                          <p:spTgt spid="9220"/>
                                        </p:tgtEl>
                                        <p:attrNameLst>
                                          <p:attrName>ppt_x</p:attrName>
                                        </p:attrNameLst>
                                      </p:cBhvr>
                                      <p:tavLst>
                                        <p:tav tm="0">
                                          <p:val>
                                            <p:strVal val="#ppt_x"/>
                                          </p:val>
                                        </p:tav>
                                        <p:tav tm="100000">
                                          <p:val>
                                            <p:strVal val="#ppt_x"/>
                                          </p:val>
                                        </p:tav>
                                      </p:tavLst>
                                    </p:anim>
                                    <p:anim calcmode="lin" valueType="num">
                                      <p:cBhvr>
                                        <p:cTn id="20" dur="1000" fill="hold"/>
                                        <p:tgtEl>
                                          <p:spTgt spid="92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762000" y="3276600"/>
            <a:ext cx="7543800" cy="646113"/>
          </a:xfrm>
          <a:prstGeom prst="rect">
            <a:avLst/>
          </a:prstGeom>
          <a:noFill/>
          <a:ln w="9525">
            <a:noFill/>
            <a:miter lim="800000"/>
            <a:headEnd/>
            <a:tailEnd/>
          </a:ln>
        </p:spPr>
        <p:txBody>
          <a:bodyPr>
            <a:spAutoFit/>
          </a:bodyPr>
          <a:lstStyle/>
          <a:p>
            <a:r>
              <a:rPr lang="en-US"/>
              <a:t>Only 20 percent of total energy use goes into running a computer; the rest is in its manufacture. - </a:t>
            </a:r>
            <a:r>
              <a:rPr lang="en-US" b="1"/>
              <a:t>Computer Aid International</a:t>
            </a:r>
            <a:endParaRPr lang="en-US"/>
          </a:p>
        </p:txBody>
      </p:sp>
      <p:sp>
        <p:nvSpPr>
          <p:cNvPr id="10243" name="TextBox 3"/>
          <p:cNvSpPr txBox="1">
            <a:spLocks noChangeArrowheads="1"/>
          </p:cNvSpPr>
          <p:nvPr/>
        </p:nvSpPr>
        <p:spPr bwMode="auto">
          <a:xfrm>
            <a:off x="636588" y="1233488"/>
            <a:ext cx="4800600" cy="1938337"/>
          </a:xfrm>
          <a:prstGeom prst="rect">
            <a:avLst/>
          </a:prstGeom>
          <a:noFill/>
          <a:ln w="9525">
            <a:noFill/>
            <a:miter lim="800000"/>
            <a:headEnd/>
            <a:tailEnd/>
          </a:ln>
        </p:spPr>
        <p:txBody>
          <a:bodyPr>
            <a:spAutoFit/>
          </a:bodyPr>
          <a:lstStyle/>
          <a:p>
            <a:r>
              <a:rPr lang="en-US" sz="2000"/>
              <a:t>At least 240 kilograms of fossil fuels, 22 kilograms of chemicals and 1,500 kilograms of water are required to produce one desktop computer. - </a:t>
            </a:r>
            <a:r>
              <a:rPr lang="en-US" sz="2000" b="1"/>
              <a:t>Computer Aid International</a:t>
            </a:r>
            <a:endParaRPr lang="en-US" sz="2000"/>
          </a:p>
          <a:p>
            <a:r>
              <a:rPr lang="en-US" sz="2000"/>
              <a:t> </a:t>
            </a:r>
          </a:p>
        </p:txBody>
      </p:sp>
      <p:pic>
        <p:nvPicPr>
          <p:cNvPr id="10244" name="Picture 3"/>
          <p:cNvPicPr>
            <a:picLocks noChangeAspect="1"/>
          </p:cNvPicPr>
          <p:nvPr/>
        </p:nvPicPr>
        <p:blipFill>
          <a:blip r:embed="rId2" cstate="print"/>
          <a:srcRect/>
          <a:stretch>
            <a:fillRect/>
          </a:stretch>
        </p:blipFill>
        <p:spPr bwMode="auto">
          <a:xfrm>
            <a:off x="5624513" y="1219200"/>
            <a:ext cx="2590800" cy="1816100"/>
          </a:xfrm>
          <a:prstGeom prst="rect">
            <a:avLst/>
          </a:prstGeom>
          <a:noFill/>
          <a:ln w="9525">
            <a:noFill/>
            <a:miter lim="800000"/>
            <a:headEnd/>
            <a:tailEnd/>
          </a:ln>
        </p:spPr>
      </p:pic>
      <p:sp>
        <p:nvSpPr>
          <p:cNvPr id="9221" name="Rectangle 3"/>
          <p:cNvSpPr>
            <a:spLocks noChangeArrowheads="1"/>
          </p:cNvSpPr>
          <p:nvPr/>
        </p:nvSpPr>
        <p:spPr bwMode="auto">
          <a:xfrm>
            <a:off x="4724400" y="88900"/>
            <a:ext cx="2312988" cy="369888"/>
          </a:xfrm>
          <a:prstGeom prst="rect">
            <a:avLst/>
          </a:prstGeom>
          <a:noFill/>
          <a:ln w="9525">
            <a:noFill/>
            <a:miter lim="800000"/>
            <a:headEnd/>
            <a:tailEnd/>
          </a:ln>
        </p:spPr>
        <p:txBody>
          <a:bodyPr wrap="none">
            <a:spAutoFit/>
          </a:bodyPr>
          <a:lstStyle/>
          <a:p>
            <a:r>
              <a:rPr lang="en-US" b="1">
                <a:solidFill>
                  <a:schemeClr val="bg1"/>
                </a:solidFill>
              </a:rPr>
              <a:t>Did You Know……..</a:t>
            </a:r>
            <a:endParaRPr lang="en-US">
              <a:solidFill>
                <a:schemeClr val="bg1"/>
              </a:solidFill>
            </a:endParaRPr>
          </a:p>
        </p:txBody>
      </p:sp>
    </p:spTree>
  </p:cSld>
  <p:clrMapOvr>
    <a:masterClrMapping/>
  </p:clrMapOvr>
  <p:transition spd="slow" advClick="0" advTm="4000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fade">
                                      <p:cBhvr>
                                        <p:cTn id="7" dur="1000"/>
                                        <p:tgtEl>
                                          <p:spTgt spid="10243"/>
                                        </p:tgtEl>
                                      </p:cBhvr>
                                    </p:animEffect>
                                    <p:anim calcmode="lin" valueType="num">
                                      <p:cBhvr>
                                        <p:cTn id="8" dur="1000" fill="hold"/>
                                        <p:tgtEl>
                                          <p:spTgt spid="10243"/>
                                        </p:tgtEl>
                                        <p:attrNameLst>
                                          <p:attrName>ppt_x</p:attrName>
                                        </p:attrNameLst>
                                      </p:cBhvr>
                                      <p:tavLst>
                                        <p:tav tm="0">
                                          <p:val>
                                            <p:strVal val="#ppt_x"/>
                                          </p:val>
                                        </p:tav>
                                        <p:tav tm="100000">
                                          <p:val>
                                            <p:strVal val="#ppt_x"/>
                                          </p:val>
                                        </p:tav>
                                      </p:tavLst>
                                    </p:anim>
                                    <p:anim calcmode="lin" valueType="num">
                                      <p:cBhvr>
                                        <p:cTn id="9" dur="1000" fill="hold"/>
                                        <p:tgtEl>
                                          <p:spTgt spid="10243"/>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1000"/>
                                  </p:stCondLst>
                                  <p:childTnLst>
                                    <p:set>
                                      <p:cBhvr>
                                        <p:cTn id="11" dur="1" fill="hold">
                                          <p:stCondLst>
                                            <p:cond delay="0"/>
                                          </p:stCondLst>
                                        </p:cTn>
                                        <p:tgtEl>
                                          <p:spTgt spid="10244"/>
                                        </p:tgtEl>
                                        <p:attrNameLst>
                                          <p:attrName>style.visibility</p:attrName>
                                        </p:attrNameLst>
                                      </p:cBhvr>
                                      <p:to>
                                        <p:strVal val="visible"/>
                                      </p:to>
                                    </p:set>
                                    <p:animEffect transition="in" filter="fade">
                                      <p:cBhvr>
                                        <p:cTn id="12"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4572000" y="3505200"/>
            <a:ext cx="3657600" cy="1362075"/>
          </a:xfrm>
        </p:spPr>
        <p:txBody>
          <a:bodyPr/>
          <a:lstStyle/>
          <a:p>
            <a:pPr eaLnBrk="1" hangingPunct="1"/>
            <a:r>
              <a:rPr lang="en-US" b="1" smtClean="0"/>
              <a:t>Greener Computer use</a:t>
            </a:r>
          </a:p>
        </p:txBody>
      </p:sp>
    </p:spTree>
  </p:cSld>
  <p:clrMapOvr>
    <a:masterClrMapping/>
  </p:clrMapOvr>
  <p:transition spd="slow" advClick="0" advTm="500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749"/>
                                          </p:stCondLst>
                                        </p:cTn>
                                        <p:tgtEl>
                                          <p:spTgt spid="112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cstate="print"/>
          <a:srcRect/>
          <a:stretch>
            <a:fillRect/>
          </a:stretch>
        </p:blipFill>
        <p:spPr bwMode="auto">
          <a:xfrm>
            <a:off x="3028950" y="5029200"/>
            <a:ext cx="2381250" cy="1323975"/>
          </a:xfrm>
          <a:prstGeom prst="rect">
            <a:avLst/>
          </a:prstGeom>
          <a:noFill/>
          <a:ln w="9525">
            <a:noFill/>
            <a:miter lim="800000"/>
            <a:headEnd/>
            <a:tailEnd/>
          </a:ln>
        </p:spPr>
      </p:pic>
      <p:sp>
        <p:nvSpPr>
          <p:cNvPr id="11266" name="TextBox 3"/>
          <p:cNvSpPr txBox="1">
            <a:spLocks noChangeArrowheads="1"/>
          </p:cNvSpPr>
          <p:nvPr/>
        </p:nvSpPr>
        <p:spPr bwMode="auto">
          <a:xfrm>
            <a:off x="654050" y="801688"/>
            <a:ext cx="7848600" cy="2246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eaLnBrk="0" fontAlgn="base" hangingPunct="0">
              <a:spcBef>
                <a:spcPct val="0"/>
              </a:spcBef>
              <a:spcAft>
                <a:spcPct val="0"/>
              </a:spcAft>
              <a:defRPr>
                <a:solidFill>
                  <a:schemeClr val="tx1"/>
                </a:solidFill>
                <a:latin typeface="Century Gothic" pitchFamily="34" charset="0"/>
                <a:cs typeface="Arial" charset="0"/>
              </a:defRPr>
            </a:lvl6pPr>
            <a:lvl7pPr marL="2971800" indent="-228600" eaLnBrk="0" fontAlgn="base" hangingPunct="0">
              <a:spcBef>
                <a:spcPct val="0"/>
              </a:spcBef>
              <a:spcAft>
                <a:spcPct val="0"/>
              </a:spcAft>
              <a:defRPr>
                <a:solidFill>
                  <a:schemeClr val="tx1"/>
                </a:solidFill>
                <a:latin typeface="Century Gothic" pitchFamily="34" charset="0"/>
                <a:cs typeface="Arial" charset="0"/>
              </a:defRPr>
            </a:lvl7pPr>
            <a:lvl8pPr marL="3429000" indent="-228600" eaLnBrk="0" fontAlgn="base" hangingPunct="0">
              <a:spcBef>
                <a:spcPct val="0"/>
              </a:spcBef>
              <a:spcAft>
                <a:spcPct val="0"/>
              </a:spcAft>
              <a:defRPr>
                <a:solidFill>
                  <a:schemeClr val="tx1"/>
                </a:solidFill>
                <a:latin typeface="Century Gothic" pitchFamily="34" charset="0"/>
                <a:cs typeface="Arial" charset="0"/>
              </a:defRPr>
            </a:lvl8pPr>
            <a:lvl9pPr marL="3886200" indent="-228600" eaLnBrk="0" fontAlgn="base" hangingPunct="0">
              <a:spcBef>
                <a:spcPct val="0"/>
              </a:spcBef>
              <a:spcAft>
                <a:spcPct val="0"/>
              </a:spcAft>
              <a:defRPr>
                <a:solidFill>
                  <a:schemeClr val="tx1"/>
                </a:solidFill>
                <a:latin typeface="Century Gothic" pitchFamily="34" charset="0"/>
                <a:cs typeface="Arial" charset="0"/>
              </a:defRPr>
            </a:lvl9pPr>
          </a:lstStyle>
          <a:p>
            <a:pPr algn="just" eaLnBrk="1" hangingPunct="1">
              <a:buFont typeface="Wingdings" pitchFamily="2" charset="2"/>
              <a:buChar char="ü"/>
              <a:defRPr/>
            </a:pPr>
            <a:r>
              <a:rPr lang="en-US" sz="2000" dirty="0" smtClean="0">
                <a:latin typeface="Times New Roman" pitchFamily="18" charset="0"/>
                <a:cs typeface="Times New Roman" pitchFamily="18" charset="0"/>
              </a:rPr>
              <a:t>1 Turn off your computer sets (CPU, monitor, </a:t>
            </a:r>
          </a:p>
          <a:p>
            <a:pPr marL="0" indent="0" algn="just" eaLnBrk="1" hangingPunct="1">
              <a:defRPr/>
            </a:pPr>
            <a:r>
              <a:rPr lang="en-US" sz="2000" dirty="0" smtClean="0">
                <a:latin typeface="Times New Roman" pitchFamily="18" charset="0"/>
                <a:cs typeface="Times New Roman" pitchFamily="18" charset="0"/>
              </a:rPr>
              <a:t>      printer and peripherals), when not in use – </a:t>
            </a:r>
          </a:p>
          <a:p>
            <a:pPr marL="0" indent="0" algn="just" eaLnBrk="1" hangingPunct="1">
              <a:defRPr/>
            </a:pPr>
            <a:r>
              <a:rPr lang="en-US" sz="2000" dirty="0" smtClean="0">
                <a:latin typeface="Times New Roman" pitchFamily="18" charset="0"/>
                <a:cs typeface="Times New Roman" pitchFamily="18" charset="0"/>
              </a:rPr>
              <a:t>      as this will save energy.</a:t>
            </a:r>
          </a:p>
          <a:p>
            <a:pPr algn="just" eaLnBrk="1" hangingPunct="1">
              <a:buFont typeface="Wingdings" pitchFamily="2" charset="2"/>
              <a:buChar char="ü"/>
              <a:defRPr/>
            </a:pPr>
            <a:endParaRPr lang="en-US" sz="2000" dirty="0" smtClean="0">
              <a:latin typeface="Times New Roman" pitchFamily="18" charset="0"/>
              <a:cs typeface="Times New Roman" pitchFamily="18" charset="0"/>
            </a:endParaRPr>
          </a:p>
          <a:p>
            <a:pPr algn="just" eaLnBrk="1" hangingPunct="1">
              <a:buFont typeface="Wingdings" pitchFamily="2" charset="2"/>
              <a:buChar char="ü"/>
              <a:defRPr/>
            </a:pPr>
            <a:r>
              <a:rPr lang="en-US" sz="2000" dirty="0" smtClean="0">
                <a:latin typeface="Times New Roman" pitchFamily="18" charset="0"/>
                <a:cs typeface="Times New Roman" pitchFamily="18" charset="0"/>
              </a:rPr>
              <a:t>2 Plug your computer into a surge protector with a master control outlet, which automatically senses when the computer is not in use and cuts power to it and all your peripherals. </a:t>
            </a:r>
          </a:p>
        </p:txBody>
      </p:sp>
      <p:sp>
        <p:nvSpPr>
          <p:cNvPr id="12292" name="Rectangle 3"/>
          <p:cNvSpPr>
            <a:spLocks noChangeArrowheads="1"/>
          </p:cNvSpPr>
          <p:nvPr/>
        </p:nvSpPr>
        <p:spPr bwMode="auto">
          <a:xfrm>
            <a:off x="4648200" y="65088"/>
            <a:ext cx="3563938" cy="368300"/>
          </a:xfrm>
          <a:prstGeom prst="rect">
            <a:avLst/>
          </a:prstGeom>
          <a:noFill/>
          <a:ln w="9525">
            <a:noFill/>
            <a:miter lim="800000"/>
            <a:headEnd/>
            <a:tailEnd/>
          </a:ln>
        </p:spPr>
        <p:txBody>
          <a:bodyPr wrap="none">
            <a:spAutoFit/>
          </a:bodyPr>
          <a:lstStyle/>
          <a:p>
            <a:r>
              <a:rPr lang="en-US" b="1">
                <a:solidFill>
                  <a:schemeClr val="bg1"/>
                </a:solidFill>
              </a:rPr>
              <a:t>Tips for Greener Computer use</a:t>
            </a:r>
            <a:endParaRPr lang="en-US">
              <a:solidFill>
                <a:schemeClr val="bg1"/>
              </a:solidFill>
            </a:endParaRPr>
          </a:p>
        </p:txBody>
      </p:sp>
      <p:pic>
        <p:nvPicPr>
          <p:cNvPr id="12293" name="Picture 1"/>
          <p:cNvPicPr>
            <a:picLocks noChangeAspect="1"/>
          </p:cNvPicPr>
          <p:nvPr/>
        </p:nvPicPr>
        <p:blipFill>
          <a:blip r:embed="rId3" cstate="print"/>
          <a:srcRect/>
          <a:stretch>
            <a:fillRect/>
          </a:stretch>
        </p:blipFill>
        <p:spPr bwMode="auto">
          <a:xfrm>
            <a:off x="6096000" y="762000"/>
            <a:ext cx="1793875" cy="1235075"/>
          </a:xfrm>
          <a:prstGeom prst="rect">
            <a:avLst/>
          </a:prstGeom>
          <a:noFill/>
          <a:ln w="9525">
            <a:noFill/>
            <a:miter lim="800000"/>
            <a:headEnd/>
            <a:tailEnd/>
          </a:ln>
        </p:spPr>
      </p:pic>
      <p:sp>
        <p:nvSpPr>
          <p:cNvPr id="12294" name="TextBox 2"/>
          <p:cNvSpPr txBox="1">
            <a:spLocks noChangeArrowheads="1"/>
          </p:cNvSpPr>
          <p:nvPr/>
        </p:nvSpPr>
        <p:spPr bwMode="auto">
          <a:xfrm>
            <a:off x="654050" y="3163888"/>
            <a:ext cx="7848600" cy="2246312"/>
          </a:xfrm>
          <a:prstGeom prst="rect">
            <a:avLst/>
          </a:prstGeom>
          <a:noFill/>
          <a:ln w="9525">
            <a:noFill/>
            <a:miter lim="800000"/>
            <a:headEnd/>
            <a:tailEnd/>
          </a:ln>
        </p:spPr>
        <p:txBody>
          <a:bodyPr>
            <a:spAutoFit/>
          </a:bodyPr>
          <a:lstStyle/>
          <a:p>
            <a:pPr algn="just">
              <a:buFont typeface="Wingdings" pitchFamily="2" charset="2"/>
              <a:buChar char="ü"/>
            </a:pPr>
            <a:r>
              <a:rPr lang="en-US" sz="2000">
                <a:latin typeface="Times New Roman" pitchFamily="18" charset="0"/>
                <a:cs typeface="Times New Roman" pitchFamily="18" charset="0"/>
              </a:rPr>
              <a:t> 3 Enable the standby/sleep mode and power management settings on your computer.</a:t>
            </a:r>
          </a:p>
          <a:p>
            <a:pPr algn="just">
              <a:buFont typeface="Wingdings" pitchFamily="2" charset="2"/>
              <a:buChar char="ü"/>
            </a:pPr>
            <a:endParaRPr lang="en-US" sz="2000">
              <a:latin typeface="Times New Roman" pitchFamily="18" charset="0"/>
              <a:cs typeface="Times New Roman" pitchFamily="18" charset="0"/>
            </a:endParaRPr>
          </a:p>
          <a:p>
            <a:pPr algn="just">
              <a:buFont typeface="Wingdings" pitchFamily="2" charset="2"/>
              <a:buChar char="ü"/>
            </a:pPr>
            <a:r>
              <a:rPr lang="en-US" sz="2000">
                <a:latin typeface="Times New Roman" pitchFamily="18" charset="0"/>
                <a:cs typeface="Times New Roman" pitchFamily="18" charset="0"/>
              </a:rPr>
              <a:t>4 Avoid using screen savers because it does not reduce energy use.</a:t>
            </a:r>
          </a:p>
          <a:p>
            <a:pPr algn="just">
              <a:buFont typeface="Wingdings" pitchFamily="2" charset="2"/>
              <a:buChar char="ü"/>
            </a:pPr>
            <a:endParaRPr lang="en-US" sz="2000">
              <a:latin typeface="Times New Roman" pitchFamily="18" charset="0"/>
              <a:cs typeface="Times New Roman" pitchFamily="18" charset="0"/>
            </a:endParaRPr>
          </a:p>
          <a:p>
            <a:pPr algn="just">
              <a:buFont typeface="Wingdings" pitchFamily="2" charset="2"/>
              <a:buChar char="ü"/>
            </a:pPr>
            <a:r>
              <a:rPr lang="en-US" sz="2000">
                <a:latin typeface="Times New Roman" pitchFamily="18" charset="0"/>
                <a:cs typeface="Times New Roman" pitchFamily="18" charset="0"/>
              </a:rPr>
              <a:t>5 Configure your printer settings to economy mode as this will save ink and energy</a:t>
            </a:r>
          </a:p>
        </p:txBody>
      </p:sp>
    </p:spTree>
  </p:cSld>
  <p:clrMapOvr>
    <a:masterClrMapping/>
  </p:clrMapOvr>
  <p:transition spd="slow" advClick="0" advTm="5000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2292"/>
                                        </p:tgtEl>
                                        <p:attrNameLst>
                                          <p:attrName>ppt_x</p:attrName>
                                          <p:attrName>ppt_y</p:attrName>
                                        </p:attrNameLst>
                                      </p:cBhvr>
                                    </p:animMotion>
                                    <p:animRot by="1500000">
                                      <p:cBhvr>
                                        <p:cTn id="7" dur="125" fill="hold">
                                          <p:stCondLst>
                                            <p:cond delay="0"/>
                                          </p:stCondLst>
                                        </p:cTn>
                                        <p:tgtEl>
                                          <p:spTgt spid="12292"/>
                                        </p:tgtEl>
                                        <p:attrNameLst>
                                          <p:attrName>r</p:attrName>
                                        </p:attrNameLst>
                                      </p:cBhvr>
                                    </p:animRot>
                                    <p:animRot by="-1500000">
                                      <p:cBhvr>
                                        <p:cTn id="8" dur="125" fill="hold">
                                          <p:stCondLst>
                                            <p:cond delay="125"/>
                                          </p:stCondLst>
                                        </p:cTn>
                                        <p:tgtEl>
                                          <p:spTgt spid="12292"/>
                                        </p:tgtEl>
                                        <p:attrNameLst>
                                          <p:attrName>r</p:attrName>
                                        </p:attrNameLst>
                                      </p:cBhvr>
                                    </p:animRot>
                                    <p:animRot by="-1500000">
                                      <p:cBhvr>
                                        <p:cTn id="9" dur="125" fill="hold">
                                          <p:stCondLst>
                                            <p:cond delay="250"/>
                                          </p:stCondLst>
                                        </p:cTn>
                                        <p:tgtEl>
                                          <p:spTgt spid="12292"/>
                                        </p:tgtEl>
                                        <p:attrNameLst>
                                          <p:attrName>r</p:attrName>
                                        </p:attrNameLst>
                                      </p:cBhvr>
                                    </p:animRot>
                                    <p:animRot by="1500000">
                                      <p:cBhvr>
                                        <p:cTn id="10" dur="125" fill="hold">
                                          <p:stCondLst>
                                            <p:cond delay="375"/>
                                          </p:stCondLst>
                                        </p:cTn>
                                        <p:tgtEl>
                                          <p:spTgt spid="12292"/>
                                        </p:tgtEl>
                                        <p:attrNameLst>
                                          <p:attrName>r</p:attrName>
                                        </p:attrNameLst>
                                      </p:cBhvr>
                                    </p:animRot>
                                  </p:childTnLst>
                                </p:cTn>
                              </p:par>
                              <p:par>
                                <p:cTn id="11" presetID="42" presetClass="entr" presetSubtype="0" fill="hold" grpId="0" nodeType="withEffect">
                                  <p:stCondLst>
                                    <p:cond delay="0"/>
                                  </p:stCondLst>
                                  <p:childTnLst>
                                    <p:set>
                                      <p:cBhvr>
                                        <p:cTn id="12" dur="1" fill="hold">
                                          <p:stCondLst>
                                            <p:cond delay="0"/>
                                          </p:stCondLst>
                                        </p:cTn>
                                        <p:tgtEl>
                                          <p:spTgt spid="11266"/>
                                        </p:tgtEl>
                                        <p:attrNameLst>
                                          <p:attrName>style.visibility</p:attrName>
                                        </p:attrNameLst>
                                      </p:cBhvr>
                                      <p:to>
                                        <p:strVal val="visible"/>
                                      </p:to>
                                    </p:set>
                                    <p:animEffect transition="in" filter="fade">
                                      <p:cBhvr>
                                        <p:cTn id="13" dur="1000"/>
                                        <p:tgtEl>
                                          <p:spTgt spid="11266"/>
                                        </p:tgtEl>
                                      </p:cBhvr>
                                    </p:animEffect>
                                    <p:anim calcmode="lin" valueType="num">
                                      <p:cBhvr>
                                        <p:cTn id="14" dur="1000" fill="hold"/>
                                        <p:tgtEl>
                                          <p:spTgt spid="11266"/>
                                        </p:tgtEl>
                                        <p:attrNameLst>
                                          <p:attrName>ppt_x</p:attrName>
                                        </p:attrNameLst>
                                      </p:cBhvr>
                                      <p:tavLst>
                                        <p:tav tm="0">
                                          <p:val>
                                            <p:strVal val="#ppt_x"/>
                                          </p:val>
                                        </p:tav>
                                        <p:tav tm="100000">
                                          <p:val>
                                            <p:strVal val="#ppt_x"/>
                                          </p:val>
                                        </p:tav>
                                      </p:tavLst>
                                    </p:anim>
                                    <p:anim calcmode="lin" valueType="num">
                                      <p:cBhvr>
                                        <p:cTn id="15" dur="1000" fill="hold"/>
                                        <p:tgtEl>
                                          <p:spTgt spid="11266"/>
                                        </p:tgtEl>
                                        <p:attrNameLst>
                                          <p:attrName>ppt_y</p:attrName>
                                        </p:attrNameLst>
                                      </p:cBhvr>
                                      <p:tavLst>
                                        <p:tav tm="0">
                                          <p:val>
                                            <p:strVal val="#ppt_y+.1"/>
                                          </p:val>
                                        </p:tav>
                                        <p:tav tm="100000">
                                          <p:val>
                                            <p:strVal val="#ppt_y"/>
                                          </p:val>
                                        </p:tav>
                                      </p:tavLst>
                                    </p:anim>
                                  </p:childTnLst>
                                </p:cTn>
                              </p:par>
                              <p:par>
                                <p:cTn id="16" presetID="10" presetClass="entr" presetSubtype="0" fill="hold" nodeType="withEffect">
                                  <p:stCondLst>
                                    <p:cond delay="0"/>
                                  </p:stCondLst>
                                  <p:childTnLst>
                                    <p:set>
                                      <p:cBhvr>
                                        <p:cTn id="17" dur="1" fill="hold">
                                          <p:stCondLst>
                                            <p:cond delay="0"/>
                                          </p:stCondLst>
                                        </p:cTn>
                                        <p:tgtEl>
                                          <p:spTgt spid="12293"/>
                                        </p:tgtEl>
                                        <p:attrNameLst>
                                          <p:attrName>style.visibility</p:attrName>
                                        </p:attrNameLst>
                                      </p:cBhvr>
                                      <p:to>
                                        <p:strVal val="visible"/>
                                      </p:to>
                                    </p:set>
                                    <p:animEffect transition="in" filter="fade">
                                      <p:cBhvr>
                                        <p:cTn id="18" dur="500"/>
                                        <p:tgtEl>
                                          <p:spTgt spid="12293"/>
                                        </p:tgtEl>
                                      </p:cBhvr>
                                    </p:animEffect>
                                  </p:childTnLst>
                                </p:cTn>
                              </p:par>
                            </p:childTnLst>
                          </p:cTn>
                        </p:par>
                        <p:par>
                          <p:cTn id="19" fill="hold" nodeType="afterGroup">
                            <p:stCondLst>
                              <p:cond delay="1700"/>
                            </p:stCondLst>
                            <p:childTnLst>
                              <p:par>
                                <p:cTn id="20" presetID="42" presetClass="entr" presetSubtype="0" fill="hold" grpId="0" nodeType="afterEffect">
                                  <p:stCondLst>
                                    <p:cond delay="0"/>
                                  </p:stCondLst>
                                  <p:childTnLst>
                                    <p:set>
                                      <p:cBhvr>
                                        <p:cTn id="21" dur="1" fill="hold">
                                          <p:stCondLst>
                                            <p:cond delay="0"/>
                                          </p:stCondLst>
                                        </p:cTn>
                                        <p:tgtEl>
                                          <p:spTgt spid="12294"/>
                                        </p:tgtEl>
                                        <p:attrNameLst>
                                          <p:attrName>style.visibility</p:attrName>
                                        </p:attrNameLst>
                                      </p:cBhvr>
                                      <p:to>
                                        <p:strVal val="visible"/>
                                      </p:to>
                                    </p:set>
                                    <p:animEffect transition="in" filter="fade">
                                      <p:cBhvr>
                                        <p:cTn id="22" dur="1000"/>
                                        <p:tgtEl>
                                          <p:spTgt spid="12294"/>
                                        </p:tgtEl>
                                      </p:cBhvr>
                                    </p:animEffect>
                                    <p:anim calcmode="lin" valueType="num">
                                      <p:cBhvr>
                                        <p:cTn id="23" dur="1000" fill="hold"/>
                                        <p:tgtEl>
                                          <p:spTgt spid="12294"/>
                                        </p:tgtEl>
                                        <p:attrNameLst>
                                          <p:attrName>ppt_x</p:attrName>
                                        </p:attrNameLst>
                                      </p:cBhvr>
                                      <p:tavLst>
                                        <p:tav tm="0">
                                          <p:val>
                                            <p:strVal val="#ppt_x"/>
                                          </p:val>
                                        </p:tav>
                                        <p:tav tm="100000">
                                          <p:val>
                                            <p:strVal val="#ppt_x"/>
                                          </p:val>
                                        </p:tav>
                                      </p:tavLst>
                                    </p:anim>
                                    <p:anim calcmode="lin" valueType="num">
                                      <p:cBhvr>
                                        <p:cTn id="24" dur="1000" fill="hold"/>
                                        <p:tgtEl>
                                          <p:spTgt spid="12294"/>
                                        </p:tgtEl>
                                        <p:attrNameLst>
                                          <p:attrName>ppt_y</p:attrName>
                                        </p:attrNameLst>
                                      </p:cBhvr>
                                      <p:tavLst>
                                        <p:tav tm="0">
                                          <p:val>
                                            <p:strVal val="#ppt_y+.1"/>
                                          </p:val>
                                        </p:tav>
                                        <p:tav tm="100000">
                                          <p:val>
                                            <p:strVal val="#ppt_y"/>
                                          </p:val>
                                        </p:tav>
                                      </p:tavLst>
                                    </p:anim>
                                  </p:childTnLst>
                                </p:cTn>
                              </p:par>
                              <p:par>
                                <p:cTn id="25" presetID="10" presetClass="entr" presetSubtype="0" fill="hold" nodeType="withEffect">
                                  <p:stCondLst>
                                    <p:cond delay="500"/>
                                  </p:stCondLst>
                                  <p:childTnLst>
                                    <p:set>
                                      <p:cBhvr>
                                        <p:cTn id="26" dur="1" fill="hold">
                                          <p:stCondLst>
                                            <p:cond delay="0"/>
                                          </p:stCondLst>
                                        </p:cTn>
                                        <p:tgtEl>
                                          <p:spTgt spid="12290"/>
                                        </p:tgtEl>
                                        <p:attrNameLst>
                                          <p:attrName>style.visibility</p:attrName>
                                        </p:attrNameLst>
                                      </p:cBhvr>
                                      <p:to>
                                        <p:strVal val="visible"/>
                                      </p:to>
                                    </p:set>
                                    <p:animEffect transition="in" filter="fade">
                                      <p:cBhvr>
                                        <p:cTn id="2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2292" grpId="0"/>
      <p:bldP spid="1229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685800" y="2362200"/>
            <a:ext cx="4876800" cy="1938338"/>
          </a:xfrm>
          <a:prstGeom prst="rect">
            <a:avLst/>
          </a:prstGeom>
          <a:noFill/>
          <a:ln w="9525">
            <a:noFill/>
            <a:miter lim="800000"/>
            <a:headEnd/>
            <a:tailEnd/>
          </a:ln>
        </p:spPr>
        <p:txBody>
          <a:bodyPr>
            <a:spAutoFit/>
          </a:bodyPr>
          <a:lstStyle/>
          <a:p>
            <a:pPr marL="342900" indent="-342900">
              <a:buFont typeface="Wingdings" pitchFamily="2" charset="2"/>
              <a:buChar char="ü"/>
            </a:pPr>
            <a:r>
              <a:rPr lang="en-US" sz="2000">
                <a:latin typeface="Times New Roman" pitchFamily="18" charset="0"/>
                <a:cs typeface="Times New Roman" pitchFamily="18" charset="0"/>
              </a:rPr>
              <a:t>6 Reuse and repair ICT equipment before replacing.</a:t>
            </a:r>
          </a:p>
          <a:p>
            <a:pPr marL="342900" indent="-342900">
              <a:buFont typeface="Wingdings" pitchFamily="2" charset="2"/>
              <a:buChar char="ü"/>
            </a:pPr>
            <a:endParaRPr lang="en-US" sz="2000">
              <a:latin typeface="Times New Roman" pitchFamily="18" charset="0"/>
              <a:cs typeface="Times New Roman" pitchFamily="18" charset="0"/>
            </a:endParaRPr>
          </a:p>
          <a:p>
            <a:pPr marL="342900" indent="-342900">
              <a:buFont typeface="Wingdings" pitchFamily="2" charset="2"/>
              <a:buChar char="ü"/>
            </a:pPr>
            <a:r>
              <a:rPr lang="en-US" sz="2000">
                <a:latin typeface="Times New Roman" pitchFamily="18" charset="0"/>
                <a:cs typeface="Times New Roman" pitchFamily="18" charset="0"/>
              </a:rPr>
              <a:t>7 Choose dark backgrounds for your screen display—bright-colored displays consume more power.</a:t>
            </a:r>
          </a:p>
        </p:txBody>
      </p:sp>
      <p:sp>
        <p:nvSpPr>
          <p:cNvPr id="13315" name="Rectangle 3"/>
          <p:cNvSpPr>
            <a:spLocks noChangeArrowheads="1"/>
          </p:cNvSpPr>
          <p:nvPr/>
        </p:nvSpPr>
        <p:spPr bwMode="auto">
          <a:xfrm>
            <a:off x="4648200" y="65088"/>
            <a:ext cx="3563938" cy="368300"/>
          </a:xfrm>
          <a:prstGeom prst="rect">
            <a:avLst/>
          </a:prstGeom>
          <a:noFill/>
          <a:ln w="9525">
            <a:noFill/>
            <a:miter lim="800000"/>
            <a:headEnd/>
            <a:tailEnd/>
          </a:ln>
        </p:spPr>
        <p:txBody>
          <a:bodyPr wrap="none">
            <a:spAutoFit/>
          </a:bodyPr>
          <a:lstStyle/>
          <a:p>
            <a:r>
              <a:rPr lang="en-US" b="1">
                <a:solidFill>
                  <a:schemeClr val="bg1"/>
                </a:solidFill>
              </a:rPr>
              <a:t>Tips for Greener Computer use</a:t>
            </a:r>
            <a:endParaRPr lang="en-US">
              <a:solidFill>
                <a:schemeClr val="bg1"/>
              </a:solidFill>
            </a:endParaRPr>
          </a:p>
        </p:txBody>
      </p:sp>
      <p:pic>
        <p:nvPicPr>
          <p:cNvPr id="2" name="Picture 1"/>
          <p:cNvPicPr>
            <a:picLocks noChangeAspect="1"/>
          </p:cNvPicPr>
          <p:nvPr/>
        </p:nvPicPr>
        <p:blipFill>
          <a:blip r:embed="rId2" cstate="print"/>
          <a:srcRect/>
          <a:stretch>
            <a:fillRect/>
          </a:stretch>
        </p:blipFill>
        <p:spPr bwMode="auto">
          <a:xfrm>
            <a:off x="5872163" y="2438400"/>
            <a:ext cx="1900237" cy="1714500"/>
          </a:xfrm>
          <a:prstGeom prst="rect">
            <a:avLst/>
          </a:prstGeom>
          <a:noFill/>
          <a:ln w="9525">
            <a:noFill/>
            <a:miter lim="800000"/>
            <a:headEnd/>
            <a:tailEnd/>
          </a:ln>
        </p:spPr>
      </p:pic>
    </p:spTree>
  </p:cSld>
  <p:clrMapOvr>
    <a:masterClrMapping/>
  </p:clrMapOvr>
  <p:transition spd="slow" advClick="0" advTm="4000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3315"/>
                                        </p:tgtEl>
                                        <p:attrNameLst>
                                          <p:attrName>ppt_x</p:attrName>
                                          <p:attrName>ppt_y</p:attrName>
                                        </p:attrNameLst>
                                      </p:cBhvr>
                                    </p:animMotion>
                                    <p:animRot by="1500000">
                                      <p:cBhvr>
                                        <p:cTn id="7" dur="125" fill="hold">
                                          <p:stCondLst>
                                            <p:cond delay="0"/>
                                          </p:stCondLst>
                                        </p:cTn>
                                        <p:tgtEl>
                                          <p:spTgt spid="13315"/>
                                        </p:tgtEl>
                                        <p:attrNameLst>
                                          <p:attrName>r</p:attrName>
                                        </p:attrNameLst>
                                      </p:cBhvr>
                                    </p:animRot>
                                    <p:animRot by="-1500000">
                                      <p:cBhvr>
                                        <p:cTn id="8" dur="125" fill="hold">
                                          <p:stCondLst>
                                            <p:cond delay="125"/>
                                          </p:stCondLst>
                                        </p:cTn>
                                        <p:tgtEl>
                                          <p:spTgt spid="13315"/>
                                        </p:tgtEl>
                                        <p:attrNameLst>
                                          <p:attrName>r</p:attrName>
                                        </p:attrNameLst>
                                      </p:cBhvr>
                                    </p:animRot>
                                    <p:animRot by="-1500000">
                                      <p:cBhvr>
                                        <p:cTn id="9" dur="125" fill="hold">
                                          <p:stCondLst>
                                            <p:cond delay="250"/>
                                          </p:stCondLst>
                                        </p:cTn>
                                        <p:tgtEl>
                                          <p:spTgt spid="13315"/>
                                        </p:tgtEl>
                                        <p:attrNameLst>
                                          <p:attrName>r</p:attrName>
                                        </p:attrNameLst>
                                      </p:cBhvr>
                                    </p:animRot>
                                    <p:animRot by="1500000">
                                      <p:cBhvr>
                                        <p:cTn id="10" dur="125" fill="hold">
                                          <p:stCondLst>
                                            <p:cond delay="375"/>
                                          </p:stCondLst>
                                        </p:cTn>
                                        <p:tgtEl>
                                          <p:spTgt spid="13315"/>
                                        </p:tgtEl>
                                        <p:attrNameLst>
                                          <p:attrName>r</p:attrName>
                                        </p:attrNameLst>
                                      </p:cBhvr>
                                    </p:animRot>
                                  </p:childTnLst>
                                </p:cTn>
                              </p:par>
                              <p:par>
                                <p:cTn id="11" presetID="42" presetClass="entr" presetSubtype="0" fill="hold" grpId="0" nodeType="withEffect">
                                  <p:stCondLst>
                                    <p:cond delay="0"/>
                                  </p:stCondLst>
                                  <p:childTnLst>
                                    <p:set>
                                      <p:cBhvr>
                                        <p:cTn id="12" dur="1" fill="hold">
                                          <p:stCondLst>
                                            <p:cond delay="0"/>
                                          </p:stCondLst>
                                        </p:cTn>
                                        <p:tgtEl>
                                          <p:spTgt spid="13314"/>
                                        </p:tgtEl>
                                        <p:attrNameLst>
                                          <p:attrName>style.visibility</p:attrName>
                                        </p:attrNameLst>
                                      </p:cBhvr>
                                      <p:to>
                                        <p:strVal val="visible"/>
                                      </p:to>
                                    </p:set>
                                    <p:animEffect transition="in" filter="fade">
                                      <p:cBhvr>
                                        <p:cTn id="13" dur="1000"/>
                                        <p:tgtEl>
                                          <p:spTgt spid="13314"/>
                                        </p:tgtEl>
                                      </p:cBhvr>
                                    </p:animEffect>
                                    <p:anim calcmode="lin" valueType="num">
                                      <p:cBhvr>
                                        <p:cTn id="14" dur="1000" fill="hold"/>
                                        <p:tgtEl>
                                          <p:spTgt spid="13314"/>
                                        </p:tgtEl>
                                        <p:attrNameLst>
                                          <p:attrName>ppt_x</p:attrName>
                                        </p:attrNameLst>
                                      </p:cBhvr>
                                      <p:tavLst>
                                        <p:tav tm="0">
                                          <p:val>
                                            <p:strVal val="#ppt_x"/>
                                          </p:val>
                                        </p:tav>
                                        <p:tav tm="100000">
                                          <p:val>
                                            <p:strVal val="#ppt_x"/>
                                          </p:val>
                                        </p:tav>
                                      </p:tavLst>
                                    </p:anim>
                                    <p:anim calcmode="lin" valueType="num">
                                      <p:cBhvr>
                                        <p:cTn id="15" dur="1000" fill="hold"/>
                                        <p:tgtEl>
                                          <p:spTgt spid="13314"/>
                                        </p:tgtEl>
                                        <p:attrNameLst>
                                          <p:attrName>ppt_y</p:attrName>
                                        </p:attrNameLst>
                                      </p:cBhvr>
                                      <p:tavLst>
                                        <p:tav tm="0">
                                          <p:val>
                                            <p:strVal val="#ppt_y+.1"/>
                                          </p:val>
                                        </p:tav>
                                        <p:tav tm="100000">
                                          <p:val>
                                            <p:strVal val="#ppt_y"/>
                                          </p:val>
                                        </p:tav>
                                      </p:tavLst>
                                    </p:anim>
                                  </p:childTnLst>
                                </p:cTn>
                              </p:par>
                              <p:par>
                                <p:cTn id="16" presetID="10"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685800" y="979488"/>
            <a:ext cx="7696200" cy="5324475"/>
          </a:xfrm>
          <a:prstGeom prst="rect">
            <a:avLst/>
          </a:prstGeom>
          <a:noFill/>
          <a:ln w="9525">
            <a:noFill/>
            <a:miter lim="800000"/>
            <a:headEnd/>
            <a:tailEnd/>
          </a:ln>
        </p:spPr>
        <p:txBody>
          <a:bodyPr>
            <a:spAutoFit/>
          </a:bodyPr>
          <a:lstStyle/>
          <a:p>
            <a:pPr marL="342900" indent="-342900">
              <a:buFont typeface="Wingdings" pitchFamily="2" charset="2"/>
              <a:buChar char="ü"/>
            </a:pPr>
            <a:r>
              <a:rPr lang="en-US" sz="2000">
                <a:latin typeface="Times New Roman" pitchFamily="18" charset="0"/>
                <a:cs typeface="Times New Roman" pitchFamily="18" charset="0"/>
              </a:rPr>
              <a:t>8 Use LCD monitors instead of CRT as they provide                            up to 70% power savings. The smaller the size of a                          LCD monitor, the lesser the energy it consumes.</a:t>
            </a:r>
          </a:p>
          <a:p>
            <a:pPr marL="342900" indent="-342900">
              <a:buFont typeface="Wingdings" pitchFamily="2" charset="2"/>
              <a:buChar char="ü"/>
            </a:pPr>
            <a:endParaRPr lang="en-US" sz="2000">
              <a:latin typeface="Times New Roman" pitchFamily="18" charset="0"/>
              <a:cs typeface="Times New Roman" pitchFamily="18" charset="0"/>
            </a:endParaRPr>
          </a:p>
          <a:p>
            <a:pPr marL="342900" indent="-342900">
              <a:buFont typeface="Wingdings" pitchFamily="2" charset="2"/>
              <a:buChar char="ü"/>
            </a:pPr>
            <a:r>
              <a:rPr lang="en-US" sz="2000">
                <a:latin typeface="Times New Roman" pitchFamily="18" charset="0"/>
                <a:cs typeface="Times New Roman" pitchFamily="18" charset="0"/>
              </a:rPr>
              <a:t>9 Purchase an Energy Star–compliant computer.                              Note that laptop models use much less energy than desktop units.</a:t>
            </a:r>
          </a:p>
          <a:p>
            <a:pPr marL="342900" indent="-342900">
              <a:buFont typeface="Wingdings" pitchFamily="2" charset="2"/>
              <a:buChar char="ü"/>
            </a:pPr>
            <a:endParaRPr lang="en-US" sz="2000">
              <a:latin typeface="Times New Roman" pitchFamily="18" charset="0"/>
              <a:cs typeface="Times New Roman" pitchFamily="18" charset="0"/>
            </a:endParaRPr>
          </a:p>
          <a:p>
            <a:pPr marL="342900" indent="-342900">
              <a:buFont typeface="Wingdings" pitchFamily="2" charset="2"/>
              <a:buChar char="ü"/>
            </a:pPr>
            <a:r>
              <a:rPr lang="en-US" sz="2000">
                <a:latin typeface="Times New Roman" pitchFamily="18" charset="0"/>
                <a:cs typeface="Times New Roman" pitchFamily="18" charset="0"/>
              </a:rPr>
              <a:t>10 Buy multi-functional equipments for tasks such as printing, faxing, copying and scanning as multi-functional equipments save up to 50% in space and 20% in energy.</a:t>
            </a:r>
          </a:p>
          <a:p>
            <a:pPr marL="342900" indent="-342900">
              <a:buFont typeface="Wingdings" pitchFamily="2" charset="2"/>
              <a:buChar char="ü"/>
            </a:pPr>
            <a:endParaRPr lang="en-US" sz="2000">
              <a:latin typeface="Times New Roman" pitchFamily="18" charset="0"/>
              <a:cs typeface="Times New Roman" pitchFamily="18" charset="0"/>
            </a:endParaRPr>
          </a:p>
          <a:p>
            <a:pPr marL="342900" indent="-342900">
              <a:buFont typeface="Wingdings" pitchFamily="2" charset="2"/>
              <a:buChar char="ü"/>
            </a:pPr>
            <a:r>
              <a:rPr lang="en-US" sz="2000">
                <a:latin typeface="Times New Roman" pitchFamily="18" charset="0"/>
                <a:cs typeface="Times New Roman" pitchFamily="18" charset="0"/>
              </a:rPr>
              <a:t>11 Buy inks which are made from renewable resources (e.g. vegetable and non-petroleum products), as it uses less hazardous solvents, and also produce brighter, cleaner colors.</a:t>
            </a:r>
          </a:p>
          <a:p>
            <a:pPr marL="342900" indent="-342900">
              <a:buFont typeface="Wingdings" pitchFamily="2" charset="2"/>
              <a:buChar char="ü"/>
            </a:pPr>
            <a:endParaRPr lang="en-US" sz="2000">
              <a:latin typeface="Times New Roman" pitchFamily="18" charset="0"/>
              <a:cs typeface="Times New Roman" pitchFamily="18" charset="0"/>
            </a:endParaRPr>
          </a:p>
          <a:p>
            <a:pPr marL="342900" indent="-342900">
              <a:buFont typeface="Wingdings" pitchFamily="2" charset="2"/>
              <a:buChar char="ü"/>
            </a:pPr>
            <a:r>
              <a:rPr lang="en-US" sz="2000">
                <a:latin typeface="Times New Roman" pitchFamily="18" charset="0"/>
                <a:cs typeface="Times New Roman" pitchFamily="18" charset="0"/>
              </a:rPr>
              <a:t>12 Consider switching to thin client machines and notebooks as these equipments use less energy than desktop PCs.</a:t>
            </a:r>
            <a:endParaRPr lang="en-US"/>
          </a:p>
        </p:txBody>
      </p:sp>
      <p:sp>
        <p:nvSpPr>
          <p:cNvPr id="14339" name="Rectangle 3"/>
          <p:cNvSpPr>
            <a:spLocks noChangeArrowheads="1"/>
          </p:cNvSpPr>
          <p:nvPr/>
        </p:nvSpPr>
        <p:spPr bwMode="auto">
          <a:xfrm>
            <a:off x="4572000" y="65088"/>
            <a:ext cx="3563938" cy="368300"/>
          </a:xfrm>
          <a:prstGeom prst="rect">
            <a:avLst/>
          </a:prstGeom>
          <a:noFill/>
          <a:ln w="9525">
            <a:noFill/>
            <a:miter lim="800000"/>
            <a:headEnd/>
            <a:tailEnd/>
          </a:ln>
        </p:spPr>
        <p:txBody>
          <a:bodyPr wrap="none">
            <a:spAutoFit/>
          </a:bodyPr>
          <a:lstStyle/>
          <a:p>
            <a:r>
              <a:rPr lang="en-US" b="1">
                <a:solidFill>
                  <a:schemeClr val="bg1"/>
                </a:solidFill>
              </a:rPr>
              <a:t>Tips for Greener Computer use</a:t>
            </a:r>
            <a:endParaRPr lang="en-US">
              <a:solidFill>
                <a:schemeClr val="bg1"/>
              </a:solidFill>
            </a:endParaRPr>
          </a:p>
        </p:txBody>
      </p:sp>
      <p:pic>
        <p:nvPicPr>
          <p:cNvPr id="14340" name="Picture 2"/>
          <p:cNvPicPr>
            <a:picLocks noChangeAspect="1"/>
          </p:cNvPicPr>
          <p:nvPr/>
        </p:nvPicPr>
        <p:blipFill>
          <a:blip r:embed="rId2" cstate="print"/>
          <a:srcRect/>
          <a:stretch>
            <a:fillRect/>
          </a:stretch>
        </p:blipFill>
        <p:spPr bwMode="auto">
          <a:xfrm>
            <a:off x="6553200" y="749300"/>
            <a:ext cx="1695450" cy="1765300"/>
          </a:xfrm>
          <a:prstGeom prst="rect">
            <a:avLst/>
          </a:prstGeom>
          <a:noFill/>
          <a:ln w="9525">
            <a:noFill/>
            <a:miter lim="800000"/>
            <a:headEnd/>
            <a:tailEnd/>
          </a:ln>
        </p:spPr>
      </p:pic>
    </p:spTree>
  </p:cSld>
  <p:clrMapOvr>
    <a:masterClrMapping/>
  </p:clrMapOvr>
  <p:transition spd="slow" advClick="0" advTm="50000">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4339"/>
                                        </p:tgtEl>
                                        <p:attrNameLst>
                                          <p:attrName>ppt_x</p:attrName>
                                          <p:attrName>ppt_y</p:attrName>
                                        </p:attrNameLst>
                                      </p:cBhvr>
                                    </p:animMotion>
                                    <p:animRot by="1500000">
                                      <p:cBhvr>
                                        <p:cTn id="7" dur="125" fill="hold">
                                          <p:stCondLst>
                                            <p:cond delay="0"/>
                                          </p:stCondLst>
                                        </p:cTn>
                                        <p:tgtEl>
                                          <p:spTgt spid="14339"/>
                                        </p:tgtEl>
                                        <p:attrNameLst>
                                          <p:attrName>r</p:attrName>
                                        </p:attrNameLst>
                                      </p:cBhvr>
                                    </p:animRot>
                                    <p:animRot by="-1500000">
                                      <p:cBhvr>
                                        <p:cTn id="8" dur="125" fill="hold">
                                          <p:stCondLst>
                                            <p:cond delay="125"/>
                                          </p:stCondLst>
                                        </p:cTn>
                                        <p:tgtEl>
                                          <p:spTgt spid="14339"/>
                                        </p:tgtEl>
                                        <p:attrNameLst>
                                          <p:attrName>r</p:attrName>
                                        </p:attrNameLst>
                                      </p:cBhvr>
                                    </p:animRot>
                                    <p:animRot by="-1500000">
                                      <p:cBhvr>
                                        <p:cTn id="9" dur="125" fill="hold">
                                          <p:stCondLst>
                                            <p:cond delay="250"/>
                                          </p:stCondLst>
                                        </p:cTn>
                                        <p:tgtEl>
                                          <p:spTgt spid="14339"/>
                                        </p:tgtEl>
                                        <p:attrNameLst>
                                          <p:attrName>r</p:attrName>
                                        </p:attrNameLst>
                                      </p:cBhvr>
                                    </p:animRot>
                                    <p:animRot by="1500000">
                                      <p:cBhvr>
                                        <p:cTn id="10" dur="125" fill="hold">
                                          <p:stCondLst>
                                            <p:cond delay="375"/>
                                          </p:stCondLst>
                                        </p:cTn>
                                        <p:tgtEl>
                                          <p:spTgt spid="14339"/>
                                        </p:tgtEl>
                                        <p:attrNameLst>
                                          <p:attrName>r</p:attrName>
                                        </p:attrNameLst>
                                      </p:cBhvr>
                                    </p:animRot>
                                  </p:childTnLst>
                                </p:cTn>
                              </p:par>
                              <p:par>
                                <p:cTn id="11" presetID="42" presetClass="entr" presetSubtype="0" fill="hold" grpId="0" nodeType="withEffect">
                                  <p:stCondLst>
                                    <p:cond delay="0"/>
                                  </p:stCondLst>
                                  <p:childTnLst>
                                    <p:set>
                                      <p:cBhvr>
                                        <p:cTn id="12" dur="1" fill="hold">
                                          <p:stCondLst>
                                            <p:cond delay="0"/>
                                          </p:stCondLst>
                                        </p:cTn>
                                        <p:tgtEl>
                                          <p:spTgt spid="14338"/>
                                        </p:tgtEl>
                                        <p:attrNameLst>
                                          <p:attrName>style.visibility</p:attrName>
                                        </p:attrNameLst>
                                      </p:cBhvr>
                                      <p:to>
                                        <p:strVal val="visible"/>
                                      </p:to>
                                    </p:set>
                                    <p:animEffect transition="in" filter="fade">
                                      <p:cBhvr>
                                        <p:cTn id="13" dur="1000"/>
                                        <p:tgtEl>
                                          <p:spTgt spid="14338"/>
                                        </p:tgtEl>
                                      </p:cBhvr>
                                    </p:animEffect>
                                    <p:anim calcmode="lin" valueType="num">
                                      <p:cBhvr>
                                        <p:cTn id="14" dur="1000" fill="hold"/>
                                        <p:tgtEl>
                                          <p:spTgt spid="14338"/>
                                        </p:tgtEl>
                                        <p:attrNameLst>
                                          <p:attrName>ppt_x</p:attrName>
                                        </p:attrNameLst>
                                      </p:cBhvr>
                                      <p:tavLst>
                                        <p:tav tm="0">
                                          <p:val>
                                            <p:strVal val="#ppt_x"/>
                                          </p:val>
                                        </p:tav>
                                        <p:tav tm="100000">
                                          <p:val>
                                            <p:strVal val="#ppt_x"/>
                                          </p:val>
                                        </p:tav>
                                      </p:tavLst>
                                    </p:anim>
                                    <p:anim calcmode="lin" valueType="num">
                                      <p:cBhvr>
                                        <p:cTn id="15" dur="1000" fill="hold"/>
                                        <p:tgtEl>
                                          <p:spTgt spid="14338"/>
                                        </p:tgtEl>
                                        <p:attrNameLst>
                                          <p:attrName>ppt_y</p:attrName>
                                        </p:attrNameLst>
                                      </p:cBhvr>
                                      <p:tavLst>
                                        <p:tav tm="0">
                                          <p:val>
                                            <p:strVal val="#ppt_y+.1"/>
                                          </p:val>
                                        </p:tav>
                                        <p:tav tm="100000">
                                          <p:val>
                                            <p:strVal val="#ppt_y"/>
                                          </p:val>
                                        </p:tav>
                                      </p:tavLst>
                                    </p:anim>
                                  </p:childTnLst>
                                </p:cTn>
                              </p:par>
                              <p:par>
                                <p:cTn id="16" presetID="10" presetClass="entr" presetSubtype="0" fill="hold" nodeType="withEffect">
                                  <p:stCondLst>
                                    <p:cond delay="0"/>
                                  </p:stCondLst>
                                  <p:childTnLst>
                                    <p:set>
                                      <p:cBhvr>
                                        <p:cTn id="17" dur="1" fill="hold">
                                          <p:stCondLst>
                                            <p:cond delay="0"/>
                                          </p:stCondLst>
                                        </p:cTn>
                                        <p:tgtEl>
                                          <p:spTgt spid="14340"/>
                                        </p:tgtEl>
                                        <p:attrNameLst>
                                          <p:attrName>style.visibility</p:attrName>
                                        </p:attrNameLst>
                                      </p:cBhvr>
                                      <p:to>
                                        <p:strVal val="visible"/>
                                      </p:to>
                                    </p:set>
                                    <p:animEffect transition="in" filter="fade">
                                      <p:cBhvr>
                                        <p:cTn id="18"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1583</TotalTime>
  <Words>1133</Words>
  <Application>Microsoft Office PowerPoint</Application>
  <PresentationFormat>On-screen Show (4:3)</PresentationFormat>
  <Paragraphs>89</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Century Gothic</vt:lpstr>
      <vt:lpstr>Arial</vt:lpstr>
      <vt:lpstr>Wingdings 2</vt:lpstr>
      <vt:lpstr>Calibri</vt:lpstr>
      <vt:lpstr>Times New Roman</vt:lpstr>
      <vt:lpstr>Wingdings</vt:lpstr>
      <vt:lpstr>Austin</vt:lpstr>
      <vt:lpstr>Green ICT</vt:lpstr>
      <vt:lpstr>Slide 2</vt:lpstr>
      <vt:lpstr>Slide 3</vt:lpstr>
      <vt:lpstr>Slide 4</vt:lpstr>
      <vt:lpstr>Slide 5</vt:lpstr>
      <vt:lpstr>Greener Computer use</vt:lpstr>
      <vt:lpstr>Slide 7</vt:lpstr>
      <vt:lpstr>Slide 8</vt:lpstr>
      <vt:lpstr>Slide 9</vt:lpstr>
      <vt:lpstr>Slide 10</vt:lpstr>
      <vt:lpstr>Green Printing Guidelines</vt:lpstr>
      <vt:lpstr>Slide 12</vt:lpstr>
      <vt:lpstr>Top 10 Ways to Reduce Power Consumption of PCs</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ICT</dc:title>
  <dc:creator>bheemul</dc:creator>
  <cp:lastModifiedBy>shaili</cp:lastModifiedBy>
  <cp:revision>64</cp:revision>
  <dcterms:created xsi:type="dcterms:W3CDTF">2011-11-07T11:42:16Z</dcterms:created>
  <dcterms:modified xsi:type="dcterms:W3CDTF">2011-11-21T09:21:01Z</dcterms:modified>
</cp:coreProperties>
</file>